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353" r:id="rId4"/>
    <p:sldId id="379" r:id="rId5"/>
    <p:sldId id="366" r:id="rId6"/>
    <p:sldId id="374" r:id="rId7"/>
    <p:sldId id="369" r:id="rId8"/>
    <p:sldId id="372" r:id="rId9"/>
    <p:sldId id="373" r:id="rId10"/>
    <p:sldId id="375" r:id="rId11"/>
    <p:sldId id="381" r:id="rId12"/>
    <p:sldId id="376" r:id="rId13"/>
    <p:sldId id="382" r:id="rId14"/>
    <p:sldId id="388" r:id="rId15"/>
    <p:sldId id="383" r:id="rId16"/>
    <p:sldId id="384" r:id="rId17"/>
    <p:sldId id="385" r:id="rId18"/>
    <p:sldId id="378" r:id="rId19"/>
    <p:sldId id="386" r:id="rId20"/>
    <p:sldId id="322" r:id="rId21"/>
    <p:sldId id="387" r:id="rId22"/>
    <p:sldId id="365" r:id="rId23"/>
    <p:sldId id="391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088" userDrawn="1">
          <p15:clr>
            <a:srgbClr val="A4A3A4"/>
          </p15:clr>
        </p15:guide>
        <p15:guide id="2" pos="2064" userDrawn="1">
          <p15:clr>
            <a:srgbClr val="A4A3A4"/>
          </p15:clr>
        </p15:guide>
        <p15:guide id="3" pos="408" userDrawn="1">
          <p15:clr>
            <a:srgbClr val="A4A3A4"/>
          </p15:clr>
        </p15:guide>
        <p15:guide id="4" orient="horz" pos="686" userDrawn="1">
          <p15:clr>
            <a:srgbClr val="A4A3A4"/>
          </p15:clr>
        </p15:guide>
        <p15:guide id="5" pos="725" userDrawn="1">
          <p15:clr>
            <a:srgbClr val="A4A3A4"/>
          </p15:clr>
        </p15:guide>
        <p15:guide id="6" orient="horz" pos="4156" userDrawn="1">
          <p15:clr>
            <a:srgbClr val="A4A3A4"/>
          </p15:clr>
        </p15:guide>
        <p15:guide id="7" orient="horz" pos="845" userDrawn="1">
          <p15:clr>
            <a:srgbClr val="A4A3A4"/>
          </p15:clr>
        </p15:guide>
        <p15:guide id="8" pos="5579" userDrawn="1">
          <p15:clr>
            <a:srgbClr val="A4A3A4"/>
          </p15:clr>
        </p15:guide>
        <p15:guide id="9" orient="horz" pos="1661" userDrawn="1">
          <p15:clr>
            <a:srgbClr val="A4A3A4"/>
          </p15:clr>
        </p15:guide>
        <p15:guide id="10" orient="horz" pos="36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AFC8E"/>
    <a:srgbClr val="0070C0"/>
    <a:srgbClr val="FFFF00"/>
    <a:srgbClr val="FF00FF"/>
    <a:srgbClr val="00FFFF"/>
    <a:srgbClr val="FF0000"/>
    <a:srgbClr val="33F28A"/>
    <a:srgbClr val="09FE75"/>
    <a:srgbClr val="FF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8" autoAdjust="0"/>
    <p:restoredTop sz="85943" autoAdjust="0"/>
  </p:normalViewPr>
  <p:slideViewPr>
    <p:cSldViewPr>
      <p:cViewPr varScale="1">
        <p:scale>
          <a:sx n="82" d="100"/>
          <a:sy n="82" d="100"/>
        </p:scale>
        <p:origin x="-84" y="-228"/>
      </p:cViewPr>
      <p:guideLst>
        <p:guide orient="horz" pos="4088"/>
        <p:guide orient="horz" pos="686"/>
        <p:guide orient="horz" pos="4156"/>
        <p:guide orient="horz" pos="845"/>
        <p:guide orient="horz" pos="1661"/>
        <p:guide orient="horz" pos="3680"/>
        <p:guide pos="2064"/>
        <p:guide pos="408"/>
        <p:guide pos="725"/>
        <p:guide pos="5579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Комментарий</a:t>
            </a:r>
          </a:p>
          <a:p>
            <a:r>
              <a:rPr lang="ru-RU" dirty="0" smtClean="0"/>
              <a:t>На этот вопрос нельзя ответить однозначно,</a:t>
            </a:r>
            <a:r>
              <a:rPr lang="ru-RU" baseline="0" dirty="0" smtClean="0"/>
              <a:t> т.к. нет информации о том с помощью какого фотоаппарата (цифрового или пленочного) сделана фотография и как образовано изображение на бумаге. Но, так как то, что мы видим в данный момент (слайд презентации) – это оцифрованное изображение, оно – дискретно.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46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 </a:t>
            </a:r>
          </a:p>
          <a:p>
            <a:r>
              <a:rPr lang="ru-RU" dirty="0" smtClean="0"/>
              <a:t>По кнопке «Ответ» выдается ответ с решением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13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13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92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657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913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Комментарии:</a:t>
            </a:r>
          </a:p>
          <a:p>
            <a:r>
              <a:rPr lang="ru-RU" dirty="0" smtClean="0"/>
              <a:t>Слайд содержит</a:t>
            </a:r>
            <a:r>
              <a:rPr lang="ru-RU" baseline="0" dirty="0" smtClean="0"/>
              <a:t> интерактивные элементы (открытия)</a:t>
            </a:r>
            <a:endParaRPr lang="ru-RU" dirty="0" smtClean="0"/>
          </a:p>
          <a:p>
            <a:r>
              <a:rPr lang="en-US" dirty="0" smtClean="0"/>
              <a:t>http://mq2.ru/lichnosti/view/isaak-nyuton-velikie-otkrytiya/</a:t>
            </a:r>
            <a:endParaRPr lang="ru-RU" dirty="0" smtClean="0"/>
          </a:p>
          <a:p>
            <a:r>
              <a:rPr lang="en-US" dirty="0" smtClean="0"/>
              <a:t>https://ru.wikipedia.org/wiki/%D0%97%D0%B0%D0%BA%D0%BE%D0%BD_%D0%93%D1%80%D0%B0%D1%81%D1%81%D0%BC%D0%B0%D0%BD%D0%B0_(%D0%BE%D0%BF%D1%82%D0%B8%D0%BA%D0%B0)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53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Комментарий</a:t>
            </a:r>
          </a:p>
          <a:p>
            <a:r>
              <a:rPr lang="ru-RU" dirty="0" smtClean="0"/>
              <a:t>Слайд содержит</a:t>
            </a:r>
            <a:r>
              <a:rPr lang="ru-RU" baseline="0" dirty="0" smtClean="0"/>
              <a:t> интерактивные элементы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05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Комментарии</a:t>
            </a:r>
          </a:p>
          <a:p>
            <a:r>
              <a:rPr lang="ru-RU" dirty="0" smtClean="0"/>
              <a:t>Лупа – переход на скрытый слайд о стеганографии (данный материал носит занимательный характер, выдается на усмотрение учителя)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844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67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69.png"/><Relationship Id="rId7" Type="http://schemas.openxmlformats.org/officeDocument/2006/relationships/image" Target="../media/image6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5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5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934371"/>
            <a:ext cx="6715172" cy="3214709"/>
          </a:xfrm>
        </p:spPr>
        <p:txBody>
          <a:bodyPr>
            <a:normAutofit/>
          </a:bodyPr>
          <a:lstStyle/>
          <a:p>
            <a:r>
              <a:rPr lang="ru-RU" dirty="0" smtClean="0"/>
              <a:t>КОДИРОВАНИЕ ГРАФИЧЕСКОЙ ИНФОРМАЦИИ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ПРЕДСТАВЛЕНИЕ ИНФОРМАЦИИ В КОМПЬЮТЕРЕ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екст Ньютон"/>
          <p:cNvSpPr/>
          <p:nvPr/>
        </p:nvSpPr>
        <p:spPr>
          <a:xfrm flipH="1">
            <a:off x="647700" y="1089025"/>
            <a:ext cx="4572434" cy="4212183"/>
          </a:xfrm>
          <a:prstGeom prst="roundRect">
            <a:avLst>
              <a:gd name="adj" fmla="val 619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80000" tIns="72000" rIns="180000" bIns="180000" numCol="1" spcCol="1270" anchor="t" anchorCtr="0">
            <a:no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Исаак Ньютон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разделил спектр на семь цветов: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красный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оранжевый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желтый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зеленый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голубой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синий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фиолетовый</a:t>
            </a:r>
          </a:p>
        </p:txBody>
      </p:sp>
      <p:sp>
        <p:nvSpPr>
          <p:cNvPr id="62" name="Текст Ломоносов"/>
          <p:cNvSpPr/>
          <p:nvPr/>
        </p:nvSpPr>
        <p:spPr>
          <a:xfrm flipH="1">
            <a:off x="647700" y="1089025"/>
            <a:ext cx="4680384" cy="3912270"/>
          </a:xfrm>
          <a:prstGeom prst="roundRect">
            <a:avLst>
              <a:gd name="adj" fmla="val 619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80000" tIns="72000" rIns="180000" bIns="180000" numCol="1" spcCol="1270" anchor="t" anchorCtr="0">
            <a:no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М.В. Ломоносов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пришел к выводу, что можно получить любой цветовой оттенок, смешивая три основных краски в разных пропорциях.</a:t>
            </a:r>
          </a:p>
        </p:txBody>
      </p:sp>
      <p:sp>
        <p:nvSpPr>
          <p:cNvPr id="63" name="Текст Грассман"/>
          <p:cNvSpPr/>
          <p:nvPr/>
        </p:nvSpPr>
        <p:spPr>
          <a:xfrm flipH="1">
            <a:off x="647700" y="1089025"/>
            <a:ext cx="5148436" cy="4572224"/>
          </a:xfrm>
          <a:prstGeom prst="roundRect">
            <a:avLst>
              <a:gd name="adj" fmla="val 619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80000" tIns="72000" rIns="180000" bIns="180000" numCol="1" spcCol="1270" anchor="t" anchorCtr="0">
            <a:no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Герман Грассман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сформулировал законы синтеза цвета: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Закон </a:t>
            </a:r>
            <a:r>
              <a:rPr 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трёхмерности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Любой цвет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однозначно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выражается с помощью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трёх линейно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независимых цветов.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 непрерывности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При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непрерывном изменении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компонентов цветовой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смеси,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 </a:t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меняется непрерывно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Историческая справка</a:t>
            </a:r>
            <a:endParaRPr lang="ru-RU" dirty="0"/>
          </a:p>
        </p:txBody>
      </p:sp>
      <p:grpSp>
        <p:nvGrpSpPr>
          <p:cNvPr id="40" name="Группа 39"/>
          <p:cNvGrpSpPr/>
          <p:nvPr/>
        </p:nvGrpSpPr>
        <p:grpSpPr>
          <a:xfrm>
            <a:off x="7236991" y="1103139"/>
            <a:ext cx="1656184" cy="1555081"/>
            <a:chOff x="3346228" y="421105"/>
            <a:chExt cx="1656184" cy="1555081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346228" y="421105"/>
              <a:ext cx="1656184" cy="15550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44000" rtlCol="0" anchor="t" anchorCtr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dirty="0" smtClean="0">
                  <a:latin typeface="Arial" pitchFamily="34" charset="0"/>
                  <a:cs typeface="Arial" pitchFamily="34" charset="0"/>
                </a:rPr>
                <a:t>Большая интегральная схема</a:t>
              </a:r>
              <a:endParaRPr lang="ru-RU" sz="14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5" name="Picture 10" descr="C:\Documents and Settings\Администратор.HOME-FDD52612A3\Рабочий стол\Ирина_Раб стол\10-6\lic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06268" y="1097114"/>
              <a:ext cx="863401" cy="830194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9" name="Прямоугольник 38"/>
          <p:cNvSpPr/>
          <p:nvPr/>
        </p:nvSpPr>
        <p:spPr>
          <a:xfrm rot="16200000">
            <a:off x="6076871" y="1575885"/>
            <a:ext cx="1521682" cy="642988"/>
          </a:xfrm>
          <a:prstGeom prst="rect">
            <a:avLst/>
          </a:prstGeom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ЧЕТВЕРТОЕ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ПОКОЛЕНИЕ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Штриховая стрелка вправо 32"/>
          <p:cNvSpPr/>
          <p:nvPr/>
        </p:nvSpPr>
        <p:spPr>
          <a:xfrm rot="17134835">
            <a:off x="1779340" y="1490385"/>
            <a:ext cx="5554105" cy="6470390"/>
          </a:xfrm>
          <a:custGeom>
            <a:avLst/>
            <a:gdLst>
              <a:gd name="connsiteX0" fmla="*/ 0 w 6372634"/>
              <a:gd name="connsiteY0" fmla="*/ 298450 h 1825105"/>
              <a:gd name="connsiteX1" fmla="*/ 5493755 w 6372634"/>
              <a:gd name="connsiteY1" fmla="*/ 298450 h 1825105"/>
              <a:gd name="connsiteX2" fmla="*/ 5493755 w 6372634"/>
              <a:gd name="connsiteY2" fmla="*/ 0 h 1825105"/>
              <a:gd name="connsiteX3" fmla="*/ 6372634 w 6372634"/>
              <a:gd name="connsiteY3" fmla="*/ 912553 h 1825105"/>
              <a:gd name="connsiteX4" fmla="*/ 5493755 w 6372634"/>
              <a:gd name="connsiteY4" fmla="*/ 1825105 h 1825105"/>
              <a:gd name="connsiteX5" fmla="*/ 5493755 w 6372634"/>
              <a:gd name="connsiteY5" fmla="*/ 1526655 h 1825105"/>
              <a:gd name="connsiteX6" fmla="*/ 0 w 6372634"/>
              <a:gd name="connsiteY6" fmla="*/ 1526655 h 1825105"/>
              <a:gd name="connsiteX7" fmla="*/ 0 w 6372634"/>
              <a:gd name="connsiteY7" fmla="*/ 298450 h 1825105"/>
              <a:gd name="connsiteX0" fmla="*/ 0 w 6372634"/>
              <a:gd name="connsiteY0" fmla="*/ 298450 h 1825105"/>
              <a:gd name="connsiteX1" fmla="*/ 5493755 w 6372634"/>
              <a:gd name="connsiteY1" fmla="*/ 298450 h 1825105"/>
              <a:gd name="connsiteX2" fmla="*/ 5493755 w 6372634"/>
              <a:gd name="connsiteY2" fmla="*/ 0 h 1825105"/>
              <a:gd name="connsiteX3" fmla="*/ 6372634 w 6372634"/>
              <a:gd name="connsiteY3" fmla="*/ 912553 h 1825105"/>
              <a:gd name="connsiteX4" fmla="*/ 5493755 w 6372634"/>
              <a:gd name="connsiteY4" fmla="*/ 1825105 h 1825105"/>
              <a:gd name="connsiteX5" fmla="*/ 5493755 w 6372634"/>
              <a:gd name="connsiteY5" fmla="*/ 1526655 h 1825105"/>
              <a:gd name="connsiteX6" fmla="*/ 0 w 6372634"/>
              <a:gd name="connsiteY6" fmla="*/ 1526655 h 1825105"/>
              <a:gd name="connsiteX7" fmla="*/ 0 w 6372634"/>
              <a:gd name="connsiteY7" fmla="*/ 298450 h 1825105"/>
              <a:gd name="connsiteX0" fmla="*/ 0 w 6372634"/>
              <a:gd name="connsiteY0" fmla="*/ 298450 h 1825105"/>
              <a:gd name="connsiteX1" fmla="*/ 5493755 w 6372634"/>
              <a:gd name="connsiteY1" fmla="*/ 298450 h 1825105"/>
              <a:gd name="connsiteX2" fmla="*/ 5493755 w 6372634"/>
              <a:gd name="connsiteY2" fmla="*/ 0 h 1825105"/>
              <a:gd name="connsiteX3" fmla="*/ 6372634 w 6372634"/>
              <a:gd name="connsiteY3" fmla="*/ 912553 h 1825105"/>
              <a:gd name="connsiteX4" fmla="*/ 5493755 w 6372634"/>
              <a:gd name="connsiteY4" fmla="*/ 1825105 h 1825105"/>
              <a:gd name="connsiteX5" fmla="*/ 5493755 w 6372634"/>
              <a:gd name="connsiteY5" fmla="*/ 1526655 h 1825105"/>
              <a:gd name="connsiteX6" fmla="*/ 0 w 6372634"/>
              <a:gd name="connsiteY6" fmla="*/ 298450 h 1825105"/>
              <a:gd name="connsiteX0" fmla="*/ 0 w 5205796"/>
              <a:gd name="connsiteY0" fmla="*/ 0 h 6420439"/>
              <a:gd name="connsiteX1" fmla="*/ 4326917 w 5205796"/>
              <a:gd name="connsiteY1" fmla="*/ 4893784 h 6420439"/>
              <a:gd name="connsiteX2" fmla="*/ 4326917 w 5205796"/>
              <a:gd name="connsiteY2" fmla="*/ 4595334 h 6420439"/>
              <a:gd name="connsiteX3" fmla="*/ 5205796 w 5205796"/>
              <a:gd name="connsiteY3" fmla="*/ 5507887 h 6420439"/>
              <a:gd name="connsiteX4" fmla="*/ 4326917 w 5205796"/>
              <a:gd name="connsiteY4" fmla="*/ 6420439 h 6420439"/>
              <a:gd name="connsiteX5" fmla="*/ 4326917 w 5205796"/>
              <a:gd name="connsiteY5" fmla="*/ 6121989 h 6420439"/>
              <a:gd name="connsiteX6" fmla="*/ 0 w 5205796"/>
              <a:gd name="connsiteY6" fmla="*/ 0 h 6420439"/>
              <a:gd name="connsiteX0" fmla="*/ 0 w 5205796"/>
              <a:gd name="connsiteY0" fmla="*/ 0 h 6420439"/>
              <a:gd name="connsiteX1" fmla="*/ 4326917 w 5205796"/>
              <a:gd name="connsiteY1" fmla="*/ 4893784 h 6420439"/>
              <a:gd name="connsiteX2" fmla="*/ 4326917 w 5205796"/>
              <a:gd name="connsiteY2" fmla="*/ 4595334 h 6420439"/>
              <a:gd name="connsiteX3" fmla="*/ 5205796 w 5205796"/>
              <a:gd name="connsiteY3" fmla="*/ 5507887 h 6420439"/>
              <a:gd name="connsiteX4" fmla="*/ 4326917 w 5205796"/>
              <a:gd name="connsiteY4" fmla="*/ 6420439 h 6420439"/>
              <a:gd name="connsiteX5" fmla="*/ 4326917 w 5205796"/>
              <a:gd name="connsiteY5" fmla="*/ 6121989 h 6420439"/>
              <a:gd name="connsiteX6" fmla="*/ 0 w 5205796"/>
              <a:gd name="connsiteY6" fmla="*/ 0 h 6420439"/>
              <a:gd name="connsiteX0" fmla="*/ 0 w 5205796"/>
              <a:gd name="connsiteY0" fmla="*/ 0 h 6420439"/>
              <a:gd name="connsiteX1" fmla="*/ 4326917 w 5205796"/>
              <a:gd name="connsiteY1" fmla="*/ 4893784 h 6420439"/>
              <a:gd name="connsiteX2" fmla="*/ 4326917 w 5205796"/>
              <a:gd name="connsiteY2" fmla="*/ 4595334 h 6420439"/>
              <a:gd name="connsiteX3" fmla="*/ 5205796 w 5205796"/>
              <a:gd name="connsiteY3" fmla="*/ 5507887 h 6420439"/>
              <a:gd name="connsiteX4" fmla="*/ 4326917 w 5205796"/>
              <a:gd name="connsiteY4" fmla="*/ 6420439 h 6420439"/>
              <a:gd name="connsiteX5" fmla="*/ 4326917 w 5205796"/>
              <a:gd name="connsiteY5" fmla="*/ 6121989 h 6420439"/>
              <a:gd name="connsiteX6" fmla="*/ 0 w 5205796"/>
              <a:gd name="connsiteY6" fmla="*/ 0 h 6420439"/>
              <a:gd name="connsiteX0" fmla="*/ 0 w 5205796"/>
              <a:gd name="connsiteY0" fmla="*/ 0 h 6420439"/>
              <a:gd name="connsiteX1" fmla="*/ 4326917 w 5205796"/>
              <a:gd name="connsiteY1" fmla="*/ 4893784 h 6420439"/>
              <a:gd name="connsiteX2" fmla="*/ 4326917 w 5205796"/>
              <a:gd name="connsiteY2" fmla="*/ 4595334 h 6420439"/>
              <a:gd name="connsiteX3" fmla="*/ 5205796 w 5205796"/>
              <a:gd name="connsiteY3" fmla="*/ 5507887 h 6420439"/>
              <a:gd name="connsiteX4" fmla="*/ 4326917 w 5205796"/>
              <a:gd name="connsiteY4" fmla="*/ 6420439 h 6420439"/>
              <a:gd name="connsiteX5" fmla="*/ 4326917 w 5205796"/>
              <a:gd name="connsiteY5" fmla="*/ 6121989 h 6420439"/>
              <a:gd name="connsiteX6" fmla="*/ 0 w 5205796"/>
              <a:gd name="connsiteY6" fmla="*/ 0 h 6420439"/>
              <a:gd name="connsiteX0" fmla="*/ 0 w 5205796"/>
              <a:gd name="connsiteY0" fmla="*/ 0 h 6420439"/>
              <a:gd name="connsiteX1" fmla="*/ 4326917 w 5205796"/>
              <a:gd name="connsiteY1" fmla="*/ 4893784 h 6420439"/>
              <a:gd name="connsiteX2" fmla="*/ 4326917 w 5205796"/>
              <a:gd name="connsiteY2" fmla="*/ 4595334 h 6420439"/>
              <a:gd name="connsiteX3" fmla="*/ 5205796 w 5205796"/>
              <a:gd name="connsiteY3" fmla="*/ 5507887 h 6420439"/>
              <a:gd name="connsiteX4" fmla="*/ 4326917 w 5205796"/>
              <a:gd name="connsiteY4" fmla="*/ 6420439 h 6420439"/>
              <a:gd name="connsiteX5" fmla="*/ 4326917 w 5205796"/>
              <a:gd name="connsiteY5" fmla="*/ 6121989 h 6420439"/>
              <a:gd name="connsiteX6" fmla="*/ 0 w 5205796"/>
              <a:gd name="connsiteY6" fmla="*/ 0 h 6420439"/>
              <a:gd name="connsiteX0" fmla="*/ 0 w 5205796"/>
              <a:gd name="connsiteY0" fmla="*/ 0 h 6420439"/>
              <a:gd name="connsiteX1" fmla="*/ 4326917 w 5205796"/>
              <a:gd name="connsiteY1" fmla="*/ 4893784 h 6420439"/>
              <a:gd name="connsiteX2" fmla="*/ 4326917 w 5205796"/>
              <a:gd name="connsiteY2" fmla="*/ 4595334 h 6420439"/>
              <a:gd name="connsiteX3" fmla="*/ 5205796 w 5205796"/>
              <a:gd name="connsiteY3" fmla="*/ 5507887 h 6420439"/>
              <a:gd name="connsiteX4" fmla="*/ 4326917 w 5205796"/>
              <a:gd name="connsiteY4" fmla="*/ 6420439 h 6420439"/>
              <a:gd name="connsiteX5" fmla="*/ 4326917 w 5205796"/>
              <a:gd name="connsiteY5" fmla="*/ 6121989 h 6420439"/>
              <a:gd name="connsiteX6" fmla="*/ 0 w 5205796"/>
              <a:gd name="connsiteY6" fmla="*/ 0 h 6420439"/>
              <a:gd name="connsiteX0" fmla="*/ 0 w 5313247"/>
              <a:gd name="connsiteY0" fmla="*/ 0 h 6805789"/>
              <a:gd name="connsiteX1" fmla="*/ 4434368 w 5313247"/>
              <a:gd name="connsiteY1" fmla="*/ 5279134 h 6805789"/>
              <a:gd name="connsiteX2" fmla="*/ 4434368 w 5313247"/>
              <a:gd name="connsiteY2" fmla="*/ 4980684 h 6805789"/>
              <a:gd name="connsiteX3" fmla="*/ 5313247 w 5313247"/>
              <a:gd name="connsiteY3" fmla="*/ 5893237 h 6805789"/>
              <a:gd name="connsiteX4" fmla="*/ 4434368 w 5313247"/>
              <a:gd name="connsiteY4" fmla="*/ 6805789 h 6805789"/>
              <a:gd name="connsiteX5" fmla="*/ 4434368 w 5313247"/>
              <a:gd name="connsiteY5" fmla="*/ 6507339 h 6805789"/>
              <a:gd name="connsiteX6" fmla="*/ 0 w 5313247"/>
              <a:gd name="connsiteY6" fmla="*/ 0 h 6805789"/>
              <a:gd name="connsiteX0" fmla="*/ 0 w 5313247"/>
              <a:gd name="connsiteY0" fmla="*/ 0 h 6805789"/>
              <a:gd name="connsiteX1" fmla="*/ 4434368 w 5313247"/>
              <a:gd name="connsiteY1" fmla="*/ 5279134 h 6805789"/>
              <a:gd name="connsiteX2" fmla="*/ 4434368 w 5313247"/>
              <a:gd name="connsiteY2" fmla="*/ 4980684 h 6805789"/>
              <a:gd name="connsiteX3" fmla="*/ 5313247 w 5313247"/>
              <a:gd name="connsiteY3" fmla="*/ 5893237 h 6805789"/>
              <a:gd name="connsiteX4" fmla="*/ 4434368 w 5313247"/>
              <a:gd name="connsiteY4" fmla="*/ 6805789 h 6805789"/>
              <a:gd name="connsiteX5" fmla="*/ 4434368 w 5313247"/>
              <a:gd name="connsiteY5" fmla="*/ 6507339 h 6805789"/>
              <a:gd name="connsiteX6" fmla="*/ 0 w 5313247"/>
              <a:gd name="connsiteY6" fmla="*/ 0 h 6805789"/>
              <a:gd name="connsiteX0" fmla="*/ 0 w 5313247"/>
              <a:gd name="connsiteY0" fmla="*/ 0 h 6805789"/>
              <a:gd name="connsiteX1" fmla="*/ 4434368 w 5313247"/>
              <a:gd name="connsiteY1" fmla="*/ 5279134 h 6805789"/>
              <a:gd name="connsiteX2" fmla="*/ 4434368 w 5313247"/>
              <a:gd name="connsiteY2" fmla="*/ 4980684 h 6805789"/>
              <a:gd name="connsiteX3" fmla="*/ 5313247 w 5313247"/>
              <a:gd name="connsiteY3" fmla="*/ 5893237 h 6805789"/>
              <a:gd name="connsiteX4" fmla="*/ 4434368 w 5313247"/>
              <a:gd name="connsiteY4" fmla="*/ 6805789 h 6805789"/>
              <a:gd name="connsiteX5" fmla="*/ 4434368 w 5313247"/>
              <a:gd name="connsiteY5" fmla="*/ 6507339 h 6805789"/>
              <a:gd name="connsiteX6" fmla="*/ 0 w 5313247"/>
              <a:gd name="connsiteY6" fmla="*/ 0 h 6805789"/>
              <a:gd name="connsiteX0" fmla="*/ 0 w 5313247"/>
              <a:gd name="connsiteY0" fmla="*/ 0 h 6805789"/>
              <a:gd name="connsiteX1" fmla="*/ 4434368 w 5313247"/>
              <a:gd name="connsiteY1" fmla="*/ 5279134 h 6805789"/>
              <a:gd name="connsiteX2" fmla="*/ 4434368 w 5313247"/>
              <a:gd name="connsiteY2" fmla="*/ 4980684 h 6805789"/>
              <a:gd name="connsiteX3" fmla="*/ 5313247 w 5313247"/>
              <a:gd name="connsiteY3" fmla="*/ 5893237 h 6805789"/>
              <a:gd name="connsiteX4" fmla="*/ 4434368 w 5313247"/>
              <a:gd name="connsiteY4" fmla="*/ 6805789 h 6805789"/>
              <a:gd name="connsiteX5" fmla="*/ 4434368 w 5313247"/>
              <a:gd name="connsiteY5" fmla="*/ 6507339 h 6805789"/>
              <a:gd name="connsiteX6" fmla="*/ 0 w 5313247"/>
              <a:gd name="connsiteY6" fmla="*/ 0 h 6805789"/>
              <a:gd name="connsiteX0" fmla="*/ 0 w 5129046"/>
              <a:gd name="connsiteY0" fmla="*/ 0 h 6145190"/>
              <a:gd name="connsiteX1" fmla="*/ 4250167 w 5129046"/>
              <a:gd name="connsiteY1" fmla="*/ 4618535 h 6145190"/>
              <a:gd name="connsiteX2" fmla="*/ 4250167 w 5129046"/>
              <a:gd name="connsiteY2" fmla="*/ 4320085 h 6145190"/>
              <a:gd name="connsiteX3" fmla="*/ 5129046 w 5129046"/>
              <a:gd name="connsiteY3" fmla="*/ 5232638 h 6145190"/>
              <a:gd name="connsiteX4" fmla="*/ 4250167 w 5129046"/>
              <a:gd name="connsiteY4" fmla="*/ 6145190 h 6145190"/>
              <a:gd name="connsiteX5" fmla="*/ 4250167 w 5129046"/>
              <a:gd name="connsiteY5" fmla="*/ 5846740 h 6145190"/>
              <a:gd name="connsiteX6" fmla="*/ 0 w 5129046"/>
              <a:gd name="connsiteY6" fmla="*/ 0 h 6145190"/>
              <a:gd name="connsiteX0" fmla="*/ 0 w 5129046"/>
              <a:gd name="connsiteY0" fmla="*/ 15071 h 6160261"/>
              <a:gd name="connsiteX1" fmla="*/ 4250167 w 5129046"/>
              <a:gd name="connsiteY1" fmla="*/ 4633606 h 6160261"/>
              <a:gd name="connsiteX2" fmla="*/ 4250167 w 5129046"/>
              <a:gd name="connsiteY2" fmla="*/ 4335156 h 6160261"/>
              <a:gd name="connsiteX3" fmla="*/ 5129046 w 5129046"/>
              <a:gd name="connsiteY3" fmla="*/ 5247709 h 6160261"/>
              <a:gd name="connsiteX4" fmla="*/ 4250167 w 5129046"/>
              <a:gd name="connsiteY4" fmla="*/ 6160261 h 6160261"/>
              <a:gd name="connsiteX5" fmla="*/ 4250167 w 5129046"/>
              <a:gd name="connsiteY5" fmla="*/ 5861811 h 6160261"/>
              <a:gd name="connsiteX6" fmla="*/ 0 w 5129046"/>
              <a:gd name="connsiteY6" fmla="*/ 15071 h 6160261"/>
              <a:gd name="connsiteX0" fmla="*/ 292975 w 5422021"/>
              <a:gd name="connsiteY0" fmla="*/ 494614 h 6639804"/>
              <a:gd name="connsiteX1" fmla="*/ 830795 w 5422021"/>
              <a:gd name="connsiteY1" fmla="*/ 845658 h 6639804"/>
              <a:gd name="connsiteX2" fmla="*/ 4543142 w 5422021"/>
              <a:gd name="connsiteY2" fmla="*/ 5113149 h 6639804"/>
              <a:gd name="connsiteX3" fmla="*/ 4543142 w 5422021"/>
              <a:gd name="connsiteY3" fmla="*/ 4814699 h 6639804"/>
              <a:gd name="connsiteX4" fmla="*/ 5422021 w 5422021"/>
              <a:gd name="connsiteY4" fmla="*/ 5727252 h 6639804"/>
              <a:gd name="connsiteX5" fmla="*/ 4543142 w 5422021"/>
              <a:gd name="connsiteY5" fmla="*/ 6639804 h 6639804"/>
              <a:gd name="connsiteX6" fmla="*/ 4543142 w 5422021"/>
              <a:gd name="connsiteY6" fmla="*/ 6341354 h 6639804"/>
              <a:gd name="connsiteX7" fmla="*/ 292975 w 5422021"/>
              <a:gd name="connsiteY7" fmla="*/ 494614 h 6639804"/>
              <a:gd name="connsiteX0" fmla="*/ 292975 w 5422021"/>
              <a:gd name="connsiteY0" fmla="*/ 494614 h 6639804"/>
              <a:gd name="connsiteX1" fmla="*/ 830795 w 5422021"/>
              <a:gd name="connsiteY1" fmla="*/ 845658 h 6639804"/>
              <a:gd name="connsiteX2" fmla="*/ 4543142 w 5422021"/>
              <a:gd name="connsiteY2" fmla="*/ 5113149 h 6639804"/>
              <a:gd name="connsiteX3" fmla="*/ 4543142 w 5422021"/>
              <a:gd name="connsiteY3" fmla="*/ 4814699 h 6639804"/>
              <a:gd name="connsiteX4" fmla="*/ 5422021 w 5422021"/>
              <a:gd name="connsiteY4" fmla="*/ 5727252 h 6639804"/>
              <a:gd name="connsiteX5" fmla="*/ 4543142 w 5422021"/>
              <a:gd name="connsiteY5" fmla="*/ 6639804 h 6639804"/>
              <a:gd name="connsiteX6" fmla="*/ 4543142 w 5422021"/>
              <a:gd name="connsiteY6" fmla="*/ 6341354 h 6639804"/>
              <a:gd name="connsiteX7" fmla="*/ 292975 w 5422021"/>
              <a:gd name="connsiteY7" fmla="*/ 494614 h 6639804"/>
              <a:gd name="connsiteX0" fmla="*/ 292975 w 5422021"/>
              <a:gd name="connsiteY0" fmla="*/ 494614 h 6639804"/>
              <a:gd name="connsiteX1" fmla="*/ 830795 w 5422021"/>
              <a:gd name="connsiteY1" fmla="*/ 845658 h 6639804"/>
              <a:gd name="connsiteX2" fmla="*/ 4543142 w 5422021"/>
              <a:gd name="connsiteY2" fmla="*/ 5113149 h 6639804"/>
              <a:gd name="connsiteX3" fmla="*/ 4543142 w 5422021"/>
              <a:gd name="connsiteY3" fmla="*/ 4814699 h 6639804"/>
              <a:gd name="connsiteX4" fmla="*/ 5422021 w 5422021"/>
              <a:gd name="connsiteY4" fmla="*/ 5727252 h 6639804"/>
              <a:gd name="connsiteX5" fmla="*/ 4543142 w 5422021"/>
              <a:gd name="connsiteY5" fmla="*/ 6639804 h 6639804"/>
              <a:gd name="connsiteX6" fmla="*/ 4543142 w 5422021"/>
              <a:gd name="connsiteY6" fmla="*/ 6341354 h 6639804"/>
              <a:gd name="connsiteX7" fmla="*/ 292975 w 5422021"/>
              <a:gd name="connsiteY7" fmla="*/ 494614 h 6639804"/>
              <a:gd name="connsiteX0" fmla="*/ 333838 w 5319617"/>
              <a:gd name="connsiteY0" fmla="*/ 715307 h 6346699"/>
              <a:gd name="connsiteX1" fmla="*/ 728391 w 5319617"/>
              <a:gd name="connsiteY1" fmla="*/ 552553 h 6346699"/>
              <a:gd name="connsiteX2" fmla="*/ 4440738 w 5319617"/>
              <a:gd name="connsiteY2" fmla="*/ 4820044 h 6346699"/>
              <a:gd name="connsiteX3" fmla="*/ 4440738 w 5319617"/>
              <a:gd name="connsiteY3" fmla="*/ 4521594 h 6346699"/>
              <a:gd name="connsiteX4" fmla="*/ 5319617 w 5319617"/>
              <a:gd name="connsiteY4" fmla="*/ 5434147 h 6346699"/>
              <a:gd name="connsiteX5" fmla="*/ 4440738 w 5319617"/>
              <a:gd name="connsiteY5" fmla="*/ 6346699 h 6346699"/>
              <a:gd name="connsiteX6" fmla="*/ 4440738 w 5319617"/>
              <a:gd name="connsiteY6" fmla="*/ 6048249 h 6346699"/>
              <a:gd name="connsiteX7" fmla="*/ 333838 w 5319617"/>
              <a:gd name="connsiteY7" fmla="*/ 715307 h 6346699"/>
              <a:gd name="connsiteX0" fmla="*/ 0 w 4985779"/>
              <a:gd name="connsiteY0" fmla="*/ 490349 h 6121741"/>
              <a:gd name="connsiteX1" fmla="*/ 394553 w 4985779"/>
              <a:gd name="connsiteY1" fmla="*/ 327595 h 6121741"/>
              <a:gd name="connsiteX2" fmla="*/ 4106900 w 4985779"/>
              <a:gd name="connsiteY2" fmla="*/ 4595086 h 6121741"/>
              <a:gd name="connsiteX3" fmla="*/ 4106900 w 4985779"/>
              <a:gd name="connsiteY3" fmla="*/ 4296636 h 6121741"/>
              <a:gd name="connsiteX4" fmla="*/ 4985779 w 4985779"/>
              <a:gd name="connsiteY4" fmla="*/ 5209189 h 6121741"/>
              <a:gd name="connsiteX5" fmla="*/ 4106900 w 4985779"/>
              <a:gd name="connsiteY5" fmla="*/ 6121741 h 6121741"/>
              <a:gd name="connsiteX6" fmla="*/ 4106900 w 4985779"/>
              <a:gd name="connsiteY6" fmla="*/ 5823291 h 6121741"/>
              <a:gd name="connsiteX7" fmla="*/ 0 w 4985779"/>
              <a:gd name="connsiteY7" fmla="*/ 490349 h 6121741"/>
              <a:gd name="connsiteX0" fmla="*/ 114435 w 5100214"/>
              <a:gd name="connsiteY0" fmla="*/ 1434865 h 7066257"/>
              <a:gd name="connsiteX1" fmla="*/ 320727 w 5100214"/>
              <a:gd name="connsiteY1" fmla="*/ 182900 h 7066257"/>
              <a:gd name="connsiteX2" fmla="*/ 4221335 w 5100214"/>
              <a:gd name="connsiteY2" fmla="*/ 5539602 h 7066257"/>
              <a:gd name="connsiteX3" fmla="*/ 4221335 w 5100214"/>
              <a:gd name="connsiteY3" fmla="*/ 5241152 h 7066257"/>
              <a:gd name="connsiteX4" fmla="*/ 5100214 w 5100214"/>
              <a:gd name="connsiteY4" fmla="*/ 6153705 h 7066257"/>
              <a:gd name="connsiteX5" fmla="*/ 4221335 w 5100214"/>
              <a:gd name="connsiteY5" fmla="*/ 7066257 h 7066257"/>
              <a:gd name="connsiteX6" fmla="*/ 4221335 w 5100214"/>
              <a:gd name="connsiteY6" fmla="*/ 6767807 h 7066257"/>
              <a:gd name="connsiteX7" fmla="*/ 114435 w 5100214"/>
              <a:gd name="connsiteY7" fmla="*/ 1434865 h 7066257"/>
              <a:gd name="connsiteX0" fmla="*/ 0 w 5394355"/>
              <a:gd name="connsiteY0" fmla="*/ 449469 h 7224091"/>
              <a:gd name="connsiteX1" fmla="*/ 614868 w 5394355"/>
              <a:gd name="connsiteY1" fmla="*/ 340734 h 7224091"/>
              <a:gd name="connsiteX2" fmla="*/ 4515476 w 5394355"/>
              <a:gd name="connsiteY2" fmla="*/ 5697436 h 7224091"/>
              <a:gd name="connsiteX3" fmla="*/ 4515476 w 5394355"/>
              <a:gd name="connsiteY3" fmla="*/ 5398986 h 7224091"/>
              <a:gd name="connsiteX4" fmla="*/ 5394355 w 5394355"/>
              <a:gd name="connsiteY4" fmla="*/ 6311539 h 7224091"/>
              <a:gd name="connsiteX5" fmla="*/ 4515476 w 5394355"/>
              <a:gd name="connsiteY5" fmla="*/ 7224091 h 7224091"/>
              <a:gd name="connsiteX6" fmla="*/ 4515476 w 5394355"/>
              <a:gd name="connsiteY6" fmla="*/ 6925641 h 7224091"/>
              <a:gd name="connsiteX7" fmla="*/ 0 w 5394355"/>
              <a:gd name="connsiteY7" fmla="*/ 449469 h 7224091"/>
              <a:gd name="connsiteX0" fmla="*/ 0 w 5394355"/>
              <a:gd name="connsiteY0" fmla="*/ 419730 h 7194352"/>
              <a:gd name="connsiteX1" fmla="*/ 614868 w 5394355"/>
              <a:gd name="connsiteY1" fmla="*/ 310995 h 7194352"/>
              <a:gd name="connsiteX2" fmla="*/ 4515476 w 5394355"/>
              <a:gd name="connsiteY2" fmla="*/ 5667697 h 7194352"/>
              <a:gd name="connsiteX3" fmla="*/ 4515476 w 5394355"/>
              <a:gd name="connsiteY3" fmla="*/ 5369247 h 7194352"/>
              <a:gd name="connsiteX4" fmla="*/ 5394355 w 5394355"/>
              <a:gd name="connsiteY4" fmla="*/ 6281800 h 7194352"/>
              <a:gd name="connsiteX5" fmla="*/ 4515476 w 5394355"/>
              <a:gd name="connsiteY5" fmla="*/ 7194352 h 7194352"/>
              <a:gd name="connsiteX6" fmla="*/ 4515476 w 5394355"/>
              <a:gd name="connsiteY6" fmla="*/ 6895902 h 7194352"/>
              <a:gd name="connsiteX7" fmla="*/ 0 w 5394355"/>
              <a:gd name="connsiteY7" fmla="*/ 419730 h 7194352"/>
              <a:gd name="connsiteX0" fmla="*/ 0 w 5394355"/>
              <a:gd name="connsiteY0" fmla="*/ 419730 h 7194352"/>
              <a:gd name="connsiteX1" fmla="*/ 614868 w 5394355"/>
              <a:gd name="connsiteY1" fmla="*/ 310995 h 7194352"/>
              <a:gd name="connsiteX2" fmla="*/ 4515476 w 5394355"/>
              <a:gd name="connsiteY2" fmla="*/ 5667697 h 7194352"/>
              <a:gd name="connsiteX3" fmla="*/ 4515476 w 5394355"/>
              <a:gd name="connsiteY3" fmla="*/ 5369247 h 7194352"/>
              <a:gd name="connsiteX4" fmla="*/ 5394355 w 5394355"/>
              <a:gd name="connsiteY4" fmla="*/ 6281800 h 7194352"/>
              <a:gd name="connsiteX5" fmla="*/ 4515476 w 5394355"/>
              <a:gd name="connsiteY5" fmla="*/ 7194352 h 7194352"/>
              <a:gd name="connsiteX6" fmla="*/ 4515476 w 5394355"/>
              <a:gd name="connsiteY6" fmla="*/ 6895902 h 7194352"/>
              <a:gd name="connsiteX7" fmla="*/ 0 w 5394355"/>
              <a:gd name="connsiteY7" fmla="*/ 419730 h 7194352"/>
              <a:gd name="connsiteX0" fmla="*/ 0 w 5394355"/>
              <a:gd name="connsiteY0" fmla="*/ 419730 h 7194352"/>
              <a:gd name="connsiteX1" fmla="*/ 614868 w 5394355"/>
              <a:gd name="connsiteY1" fmla="*/ 310995 h 7194352"/>
              <a:gd name="connsiteX2" fmla="*/ 4515476 w 5394355"/>
              <a:gd name="connsiteY2" fmla="*/ 5667697 h 7194352"/>
              <a:gd name="connsiteX3" fmla="*/ 4515476 w 5394355"/>
              <a:gd name="connsiteY3" fmla="*/ 5369247 h 7194352"/>
              <a:gd name="connsiteX4" fmla="*/ 5394355 w 5394355"/>
              <a:gd name="connsiteY4" fmla="*/ 6281800 h 7194352"/>
              <a:gd name="connsiteX5" fmla="*/ 4515476 w 5394355"/>
              <a:gd name="connsiteY5" fmla="*/ 7194352 h 7194352"/>
              <a:gd name="connsiteX6" fmla="*/ 4515476 w 5394355"/>
              <a:gd name="connsiteY6" fmla="*/ 6895902 h 7194352"/>
              <a:gd name="connsiteX7" fmla="*/ 0 w 5394355"/>
              <a:gd name="connsiteY7" fmla="*/ 419730 h 7194352"/>
              <a:gd name="connsiteX0" fmla="*/ 0 w 5394355"/>
              <a:gd name="connsiteY0" fmla="*/ 108735 h 6883357"/>
              <a:gd name="connsiteX1" fmla="*/ 614868 w 5394355"/>
              <a:gd name="connsiteY1" fmla="*/ 0 h 6883357"/>
              <a:gd name="connsiteX2" fmla="*/ 4515476 w 5394355"/>
              <a:gd name="connsiteY2" fmla="*/ 5356702 h 6883357"/>
              <a:gd name="connsiteX3" fmla="*/ 4515476 w 5394355"/>
              <a:gd name="connsiteY3" fmla="*/ 5058252 h 6883357"/>
              <a:gd name="connsiteX4" fmla="*/ 5394355 w 5394355"/>
              <a:gd name="connsiteY4" fmla="*/ 5970805 h 6883357"/>
              <a:gd name="connsiteX5" fmla="*/ 4515476 w 5394355"/>
              <a:gd name="connsiteY5" fmla="*/ 6883357 h 6883357"/>
              <a:gd name="connsiteX6" fmla="*/ 4515476 w 5394355"/>
              <a:gd name="connsiteY6" fmla="*/ 6584907 h 6883357"/>
              <a:gd name="connsiteX7" fmla="*/ 0 w 5394355"/>
              <a:gd name="connsiteY7" fmla="*/ 108735 h 6883357"/>
              <a:gd name="connsiteX0" fmla="*/ 0 w 5392981"/>
              <a:gd name="connsiteY0" fmla="*/ 159664 h 6883357"/>
              <a:gd name="connsiteX1" fmla="*/ 613494 w 5392981"/>
              <a:gd name="connsiteY1" fmla="*/ 0 h 6883357"/>
              <a:gd name="connsiteX2" fmla="*/ 4514102 w 5392981"/>
              <a:gd name="connsiteY2" fmla="*/ 5356702 h 6883357"/>
              <a:gd name="connsiteX3" fmla="*/ 4514102 w 5392981"/>
              <a:gd name="connsiteY3" fmla="*/ 5058252 h 6883357"/>
              <a:gd name="connsiteX4" fmla="*/ 5392981 w 5392981"/>
              <a:gd name="connsiteY4" fmla="*/ 5970805 h 6883357"/>
              <a:gd name="connsiteX5" fmla="*/ 4514102 w 5392981"/>
              <a:gd name="connsiteY5" fmla="*/ 6883357 h 6883357"/>
              <a:gd name="connsiteX6" fmla="*/ 4514102 w 5392981"/>
              <a:gd name="connsiteY6" fmla="*/ 6584907 h 6883357"/>
              <a:gd name="connsiteX7" fmla="*/ 0 w 5392981"/>
              <a:gd name="connsiteY7" fmla="*/ 159664 h 6883357"/>
              <a:gd name="connsiteX0" fmla="*/ 0 w 5392981"/>
              <a:gd name="connsiteY0" fmla="*/ 136431 h 6860124"/>
              <a:gd name="connsiteX1" fmla="*/ 530174 w 5392981"/>
              <a:gd name="connsiteY1" fmla="*/ 0 h 6860124"/>
              <a:gd name="connsiteX2" fmla="*/ 4514102 w 5392981"/>
              <a:gd name="connsiteY2" fmla="*/ 5333469 h 6860124"/>
              <a:gd name="connsiteX3" fmla="*/ 4514102 w 5392981"/>
              <a:gd name="connsiteY3" fmla="*/ 5035019 h 6860124"/>
              <a:gd name="connsiteX4" fmla="*/ 5392981 w 5392981"/>
              <a:gd name="connsiteY4" fmla="*/ 5947572 h 6860124"/>
              <a:gd name="connsiteX5" fmla="*/ 4514102 w 5392981"/>
              <a:gd name="connsiteY5" fmla="*/ 6860124 h 6860124"/>
              <a:gd name="connsiteX6" fmla="*/ 4514102 w 5392981"/>
              <a:gd name="connsiteY6" fmla="*/ 6561674 h 6860124"/>
              <a:gd name="connsiteX7" fmla="*/ 0 w 5392981"/>
              <a:gd name="connsiteY7" fmla="*/ 136431 h 6860124"/>
              <a:gd name="connsiteX0" fmla="*/ 0 w 5392981"/>
              <a:gd name="connsiteY0" fmla="*/ 136431 h 6860124"/>
              <a:gd name="connsiteX1" fmla="*/ 530174 w 5392981"/>
              <a:gd name="connsiteY1" fmla="*/ 0 h 6860124"/>
              <a:gd name="connsiteX2" fmla="*/ 4514102 w 5392981"/>
              <a:gd name="connsiteY2" fmla="*/ 5333469 h 6860124"/>
              <a:gd name="connsiteX3" fmla="*/ 4514102 w 5392981"/>
              <a:gd name="connsiteY3" fmla="*/ 5035019 h 6860124"/>
              <a:gd name="connsiteX4" fmla="*/ 5392981 w 5392981"/>
              <a:gd name="connsiteY4" fmla="*/ 5947572 h 6860124"/>
              <a:gd name="connsiteX5" fmla="*/ 4514102 w 5392981"/>
              <a:gd name="connsiteY5" fmla="*/ 6860124 h 6860124"/>
              <a:gd name="connsiteX6" fmla="*/ 4514102 w 5392981"/>
              <a:gd name="connsiteY6" fmla="*/ 6561674 h 6860124"/>
              <a:gd name="connsiteX7" fmla="*/ 0 w 5392981"/>
              <a:gd name="connsiteY7" fmla="*/ 136431 h 6860124"/>
              <a:gd name="connsiteX0" fmla="*/ 0 w 5392981"/>
              <a:gd name="connsiteY0" fmla="*/ 136431 h 6860124"/>
              <a:gd name="connsiteX1" fmla="*/ 530174 w 5392981"/>
              <a:gd name="connsiteY1" fmla="*/ 0 h 6860124"/>
              <a:gd name="connsiteX2" fmla="*/ 4514102 w 5392981"/>
              <a:gd name="connsiteY2" fmla="*/ 5333469 h 6860124"/>
              <a:gd name="connsiteX3" fmla="*/ 4514102 w 5392981"/>
              <a:gd name="connsiteY3" fmla="*/ 5035019 h 6860124"/>
              <a:gd name="connsiteX4" fmla="*/ 5392981 w 5392981"/>
              <a:gd name="connsiteY4" fmla="*/ 5947572 h 6860124"/>
              <a:gd name="connsiteX5" fmla="*/ 4514102 w 5392981"/>
              <a:gd name="connsiteY5" fmla="*/ 6860124 h 6860124"/>
              <a:gd name="connsiteX6" fmla="*/ 4514102 w 5392981"/>
              <a:gd name="connsiteY6" fmla="*/ 6561674 h 6860124"/>
              <a:gd name="connsiteX7" fmla="*/ 0 w 5392981"/>
              <a:gd name="connsiteY7" fmla="*/ 136431 h 6860124"/>
              <a:gd name="connsiteX0" fmla="*/ 0 w 5392981"/>
              <a:gd name="connsiteY0" fmla="*/ 211739 h 6935432"/>
              <a:gd name="connsiteX1" fmla="*/ 432206 w 5392981"/>
              <a:gd name="connsiteY1" fmla="*/ 0 h 6935432"/>
              <a:gd name="connsiteX2" fmla="*/ 4514102 w 5392981"/>
              <a:gd name="connsiteY2" fmla="*/ 5408777 h 6935432"/>
              <a:gd name="connsiteX3" fmla="*/ 4514102 w 5392981"/>
              <a:gd name="connsiteY3" fmla="*/ 5110327 h 6935432"/>
              <a:gd name="connsiteX4" fmla="*/ 5392981 w 5392981"/>
              <a:gd name="connsiteY4" fmla="*/ 6022880 h 6935432"/>
              <a:gd name="connsiteX5" fmla="*/ 4514102 w 5392981"/>
              <a:gd name="connsiteY5" fmla="*/ 6935432 h 6935432"/>
              <a:gd name="connsiteX6" fmla="*/ 4514102 w 5392981"/>
              <a:gd name="connsiteY6" fmla="*/ 6636982 h 6935432"/>
              <a:gd name="connsiteX7" fmla="*/ 0 w 5392981"/>
              <a:gd name="connsiteY7" fmla="*/ 211739 h 6935432"/>
              <a:gd name="connsiteX0" fmla="*/ 0 w 5433380"/>
              <a:gd name="connsiteY0" fmla="*/ 158863 h 6935432"/>
              <a:gd name="connsiteX1" fmla="*/ 472605 w 5433380"/>
              <a:gd name="connsiteY1" fmla="*/ 0 h 6935432"/>
              <a:gd name="connsiteX2" fmla="*/ 4554501 w 5433380"/>
              <a:gd name="connsiteY2" fmla="*/ 5408777 h 6935432"/>
              <a:gd name="connsiteX3" fmla="*/ 4554501 w 5433380"/>
              <a:gd name="connsiteY3" fmla="*/ 5110327 h 6935432"/>
              <a:gd name="connsiteX4" fmla="*/ 5433380 w 5433380"/>
              <a:gd name="connsiteY4" fmla="*/ 6022880 h 6935432"/>
              <a:gd name="connsiteX5" fmla="*/ 4554501 w 5433380"/>
              <a:gd name="connsiteY5" fmla="*/ 6935432 h 6935432"/>
              <a:gd name="connsiteX6" fmla="*/ 4554501 w 5433380"/>
              <a:gd name="connsiteY6" fmla="*/ 6636982 h 6935432"/>
              <a:gd name="connsiteX7" fmla="*/ 0 w 5433380"/>
              <a:gd name="connsiteY7" fmla="*/ 158863 h 6935432"/>
              <a:gd name="connsiteX0" fmla="*/ 0 w 5433380"/>
              <a:gd name="connsiteY0" fmla="*/ 158863 h 6935432"/>
              <a:gd name="connsiteX1" fmla="*/ 472605 w 5433380"/>
              <a:gd name="connsiteY1" fmla="*/ 0 h 6935432"/>
              <a:gd name="connsiteX2" fmla="*/ 4554501 w 5433380"/>
              <a:gd name="connsiteY2" fmla="*/ 5408777 h 6935432"/>
              <a:gd name="connsiteX3" fmla="*/ 4554501 w 5433380"/>
              <a:gd name="connsiteY3" fmla="*/ 5110327 h 6935432"/>
              <a:gd name="connsiteX4" fmla="*/ 5433380 w 5433380"/>
              <a:gd name="connsiteY4" fmla="*/ 6022880 h 6935432"/>
              <a:gd name="connsiteX5" fmla="*/ 4554501 w 5433380"/>
              <a:gd name="connsiteY5" fmla="*/ 6935432 h 6935432"/>
              <a:gd name="connsiteX6" fmla="*/ 4554501 w 5433380"/>
              <a:gd name="connsiteY6" fmla="*/ 6636982 h 6935432"/>
              <a:gd name="connsiteX7" fmla="*/ 0 w 5433380"/>
              <a:gd name="connsiteY7" fmla="*/ 158863 h 6935432"/>
              <a:gd name="connsiteX0" fmla="*/ 0 w 5433380"/>
              <a:gd name="connsiteY0" fmla="*/ 128420 h 6904989"/>
              <a:gd name="connsiteX1" fmla="*/ 455438 w 5433380"/>
              <a:gd name="connsiteY1" fmla="*/ 0 h 6904989"/>
              <a:gd name="connsiteX2" fmla="*/ 4554501 w 5433380"/>
              <a:gd name="connsiteY2" fmla="*/ 5378334 h 6904989"/>
              <a:gd name="connsiteX3" fmla="*/ 4554501 w 5433380"/>
              <a:gd name="connsiteY3" fmla="*/ 5079884 h 6904989"/>
              <a:gd name="connsiteX4" fmla="*/ 5433380 w 5433380"/>
              <a:gd name="connsiteY4" fmla="*/ 5992437 h 6904989"/>
              <a:gd name="connsiteX5" fmla="*/ 4554501 w 5433380"/>
              <a:gd name="connsiteY5" fmla="*/ 6904989 h 6904989"/>
              <a:gd name="connsiteX6" fmla="*/ 4554501 w 5433380"/>
              <a:gd name="connsiteY6" fmla="*/ 6606539 h 6904989"/>
              <a:gd name="connsiteX7" fmla="*/ 0 w 5433380"/>
              <a:gd name="connsiteY7" fmla="*/ 128420 h 6904989"/>
              <a:gd name="connsiteX0" fmla="*/ 0 w 5433380"/>
              <a:gd name="connsiteY0" fmla="*/ 45674 h 6822243"/>
              <a:gd name="connsiteX1" fmla="*/ 388714 w 5433380"/>
              <a:gd name="connsiteY1" fmla="*/ 0 h 6822243"/>
              <a:gd name="connsiteX2" fmla="*/ 4554501 w 5433380"/>
              <a:gd name="connsiteY2" fmla="*/ 5295588 h 6822243"/>
              <a:gd name="connsiteX3" fmla="*/ 4554501 w 5433380"/>
              <a:gd name="connsiteY3" fmla="*/ 4997138 h 6822243"/>
              <a:gd name="connsiteX4" fmla="*/ 5433380 w 5433380"/>
              <a:gd name="connsiteY4" fmla="*/ 5909691 h 6822243"/>
              <a:gd name="connsiteX5" fmla="*/ 4554501 w 5433380"/>
              <a:gd name="connsiteY5" fmla="*/ 6822243 h 6822243"/>
              <a:gd name="connsiteX6" fmla="*/ 4554501 w 5433380"/>
              <a:gd name="connsiteY6" fmla="*/ 6523793 h 6822243"/>
              <a:gd name="connsiteX7" fmla="*/ 0 w 5433380"/>
              <a:gd name="connsiteY7" fmla="*/ 45674 h 6822243"/>
              <a:gd name="connsiteX0" fmla="*/ 0 w 5433380"/>
              <a:gd name="connsiteY0" fmla="*/ 45674 h 6822243"/>
              <a:gd name="connsiteX1" fmla="*/ 388714 w 5433380"/>
              <a:gd name="connsiteY1" fmla="*/ 0 h 6822243"/>
              <a:gd name="connsiteX2" fmla="*/ 4554501 w 5433380"/>
              <a:gd name="connsiteY2" fmla="*/ 5295588 h 6822243"/>
              <a:gd name="connsiteX3" fmla="*/ 4554501 w 5433380"/>
              <a:gd name="connsiteY3" fmla="*/ 4997138 h 6822243"/>
              <a:gd name="connsiteX4" fmla="*/ 5433380 w 5433380"/>
              <a:gd name="connsiteY4" fmla="*/ 5909691 h 6822243"/>
              <a:gd name="connsiteX5" fmla="*/ 4554501 w 5433380"/>
              <a:gd name="connsiteY5" fmla="*/ 6822243 h 6822243"/>
              <a:gd name="connsiteX6" fmla="*/ 4554501 w 5433380"/>
              <a:gd name="connsiteY6" fmla="*/ 6523793 h 6822243"/>
              <a:gd name="connsiteX7" fmla="*/ 0 w 5433380"/>
              <a:gd name="connsiteY7" fmla="*/ 45674 h 6822243"/>
              <a:gd name="connsiteX0" fmla="*/ 0 w 5433380"/>
              <a:gd name="connsiteY0" fmla="*/ 68106 h 6844675"/>
              <a:gd name="connsiteX1" fmla="*/ 331146 w 5433380"/>
              <a:gd name="connsiteY1" fmla="*/ 0 h 6844675"/>
              <a:gd name="connsiteX2" fmla="*/ 4554501 w 5433380"/>
              <a:gd name="connsiteY2" fmla="*/ 5318020 h 6844675"/>
              <a:gd name="connsiteX3" fmla="*/ 4554501 w 5433380"/>
              <a:gd name="connsiteY3" fmla="*/ 5019570 h 6844675"/>
              <a:gd name="connsiteX4" fmla="*/ 5433380 w 5433380"/>
              <a:gd name="connsiteY4" fmla="*/ 5932123 h 6844675"/>
              <a:gd name="connsiteX5" fmla="*/ 4554501 w 5433380"/>
              <a:gd name="connsiteY5" fmla="*/ 6844675 h 6844675"/>
              <a:gd name="connsiteX6" fmla="*/ 4554501 w 5433380"/>
              <a:gd name="connsiteY6" fmla="*/ 6546225 h 6844675"/>
              <a:gd name="connsiteX7" fmla="*/ 0 w 5433380"/>
              <a:gd name="connsiteY7" fmla="*/ 68106 h 6844675"/>
              <a:gd name="connsiteX0" fmla="*/ 0 w 5433380"/>
              <a:gd name="connsiteY0" fmla="*/ 68106 h 6844675"/>
              <a:gd name="connsiteX1" fmla="*/ 331146 w 5433380"/>
              <a:gd name="connsiteY1" fmla="*/ 0 h 6844675"/>
              <a:gd name="connsiteX2" fmla="*/ 4554501 w 5433380"/>
              <a:gd name="connsiteY2" fmla="*/ 5318020 h 6844675"/>
              <a:gd name="connsiteX3" fmla="*/ 4554501 w 5433380"/>
              <a:gd name="connsiteY3" fmla="*/ 5019570 h 6844675"/>
              <a:gd name="connsiteX4" fmla="*/ 5433380 w 5433380"/>
              <a:gd name="connsiteY4" fmla="*/ 5932123 h 6844675"/>
              <a:gd name="connsiteX5" fmla="*/ 4554501 w 5433380"/>
              <a:gd name="connsiteY5" fmla="*/ 6844675 h 6844675"/>
              <a:gd name="connsiteX6" fmla="*/ 4554501 w 5433380"/>
              <a:gd name="connsiteY6" fmla="*/ 6546225 h 6844675"/>
              <a:gd name="connsiteX7" fmla="*/ 0 w 5433380"/>
              <a:gd name="connsiteY7" fmla="*/ 68106 h 6844675"/>
              <a:gd name="connsiteX0" fmla="*/ 0 w 5430061"/>
              <a:gd name="connsiteY0" fmla="*/ 80008 h 6844675"/>
              <a:gd name="connsiteX1" fmla="*/ 327827 w 5430061"/>
              <a:gd name="connsiteY1" fmla="*/ 0 h 6844675"/>
              <a:gd name="connsiteX2" fmla="*/ 4551182 w 5430061"/>
              <a:gd name="connsiteY2" fmla="*/ 5318020 h 6844675"/>
              <a:gd name="connsiteX3" fmla="*/ 4551182 w 5430061"/>
              <a:gd name="connsiteY3" fmla="*/ 5019570 h 6844675"/>
              <a:gd name="connsiteX4" fmla="*/ 5430061 w 5430061"/>
              <a:gd name="connsiteY4" fmla="*/ 5932123 h 6844675"/>
              <a:gd name="connsiteX5" fmla="*/ 4551182 w 5430061"/>
              <a:gd name="connsiteY5" fmla="*/ 6844675 h 6844675"/>
              <a:gd name="connsiteX6" fmla="*/ 4551182 w 5430061"/>
              <a:gd name="connsiteY6" fmla="*/ 6546225 h 6844675"/>
              <a:gd name="connsiteX7" fmla="*/ 0 w 5430061"/>
              <a:gd name="connsiteY7" fmla="*/ 80008 h 6844675"/>
              <a:gd name="connsiteX0" fmla="*/ 0 w 5924196"/>
              <a:gd name="connsiteY0" fmla="*/ 336372 h 6844675"/>
              <a:gd name="connsiteX1" fmla="*/ 821962 w 5924196"/>
              <a:gd name="connsiteY1" fmla="*/ 0 h 6844675"/>
              <a:gd name="connsiteX2" fmla="*/ 5045317 w 5924196"/>
              <a:gd name="connsiteY2" fmla="*/ 5318020 h 6844675"/>
              <a:gd name="connsiteX3" fmla="*/ 5045317 w 5924196"/>
              <a:gd name="connsiteY3" fmla="*/ 5019570 h 6844675"/>
              <a:gd name="connsiteX4" fmla="*/ 5924196 w 5924196"/>
              <a:gd name="connsiteY4" fmla="*/ 5932123 h 6844675"/>
              <a:gd name="connsiteX5" fmla="*/ 5045317 w 5924196"/>
              <a:gd name="connsiteY5" fmla="*/ 6844675 h 6844675"/>
              <a:gd name="connsiteX6" fmla="*/ 5045317 w 5924196"/>
              <a:gd name="connsiteY6" fmla="*/ 6546225 h 6844675"/>
              <a:gd name="connsiteX7" fmla="*/ 0 w 5924196"/>
              <a:gd name="connsiteY7" fmla="*/ 336372 h 6844675"/>
              <a:gd name="connsiteX0" fmla="*/ 0 w 5924196"/>
              <a:gd name="connsiteY0" fmla="*/ 336372 h 6844675"/>
              <a:gd name="connsiteX1" fmla="*/ 821962 w 5924196"/>
              <a:gd name="connsiteY1" fmla="*/ 0 h 6844675"/>
              <a:gd name="connsiteX2" fmla="*/ 5045317 w 5924196"/>
              <a:gd name="connsiteY2" fmla="*/ 5318020 h 6844675"/>
              <a:gd name="connsiteX3" fmla="*/ 5045317 w 5924196"/>
              <a:gd name="connsiteY3" fmla="*/ 5019570 h 6844675"/>
              <a:gd name="connsiteX4" fmla="*/ 5924196 w 5924196"/>
              <a:gd name="connsiteY4" fmla="*/ 5932123 h 6844675"/>
              <a:gd name="connsiteX5" fmla="*/ 5045317 w 5924196"/>
              <a:gd name="connsiteY5" fmla="*/ 6844675 h 6844675"/>
              <a:gd name="connsiteX6" fmla="*/ 5045317 w 5924196"/>
              <a:gd name="connsiteY6" fmla="*/ 6546225 h 6844675"/>
              <a:gd name="connsiteX7" fmla="*/ 0 w 5924196"/>
              <a:gd name="connsiteY7" fmla="*/ 336372 h 6844675"/>
              <a:gd name="connsiteX0" fmla="*/ 0 w 5924196"/>
              <a:gd name="connsiteY0" fmla="*/ 102334 h 6610637"/>
              <a:gd name="connsiteX1" fmla="*/ 402117 w 5924196"/>
              <a:gd name="connsiteY1" fmla="*/ 0 h 6610637"/>
              <a:gd name="connsiteX2" fmla="*/ 5045317 w 5924196"/>
              <a:gd name="connsiteY2" fmla="*/ 5083982 h 6610637"/>
              <a:gd name="connsiteX3" fmla="*/ 5045317 w 5924196"/>
              <a:gd name="connsiteY3" fmla="*/ 4785532 h 6610637"/>
              <a:gd name="connsiteX4" fmla="*/ 5924196 w 5924196"/>
              <a:gd name="connsiteY4" fmla="*/ 5698085 h 6610637"/>
              <a:gd name="connsiteX5" fmla="*/ 5045317 w 5924196"/>
              <a:gd name="connsiteY5" fmla="*/ 6610637 h 6610637"/>
              <a:gd name="connsiteX6" fmla="*/ 5045317 w 5924196"/>
              <a:gd name="connsiteY6" fmla="*/ 6312187 h 6610637"/>
              <a:gd name="connsiteX7" fmla="*/ 0 w 5924196"/>
              <a:gd name="connsiteY7" fmla="*/ 102334 h 6610637"/>
              <a:gd name="connsiteX0" fmla="*/ 0 w 5924196"/>
              <a:gd name="connsiteY0" fmla="*/ 102334 h 6610637"/>
              <a:gd name="connsiteX1" fmla="*/ 402117 w 5924196"/>
              <a:gd name="connsiteY1" fmla="*/ 0 h 6610637"/>
              <a:gd name="connsiteX2" fmla="*/ 5045317 w 5924196"/>
              <a:gd name="connsiteY2" fmla="*/ 5083982 h 6610637"/>
              <a:gd name="connsiteX3" fmla="*/ 5045317 w 5924196"/>
              <a:gd name="connsiteY3" fmla="*/ 4785532 h 6610637"/>
              <a:gd name="connsiteX4" fmla="*/ 5924196 w 5924196"/>
              <a:gd name="connsiteY4" fmla="*/ 5698085 h 6610637"/>
              <a:gd name="connsiteX5" fmla="*/ 5045317 w 5924196"/>
              <a:gd name="connsiteY5" fmla="*/ 6610637 h 6610637"/>
              <a:gd name="connsiteX6" fmla="*/ 5045317 w 5924196"/>
              <a:gd name="connsiteY6" fmla="*/ 6312187 h 6610637"/>
              <a:gd name="connsiteX7" fmla="*/ 0 w 5924196"/>
              <a:gd name="connsiteY7" fmla="*/ 102334 h 6610637"/>
              <a:gd name="connsiteX0" fmla="*/ 0 w 5924196"/>
              <a:gd name="connsiteY0" fmla="*/ 102334 h 6610637"/>
              <a:gd name="connsiteX1" fmla="*/ 402117 w 5924196"/>
              <a:gd name="connsiteY1" fmla="*/ 0 h 6610637"/>
              <a:gd name="connsiteX2" fmla="*/ 5045317 w 5924196"/>
              <a:gd name="connsiteY2" fmla="*/ 5083982 h 6610637"/>
              <a:gd name="connsiteX3" fmla="*/ 5045317 w 5924196"/>
              <a:gd name="connsiteY3" fmla="*/ 4785532 h 6610637"/>
              <a:gd name="connsiteX4" fmla="*/ 5924196 w 5924196"/>
              <a:gd name="connsiteY4" fmla="*/ 5698085 h 6610637"/>
              <a:gd name="connsiteX5" fmla="*/ 5045317 w 5924196"/>
              <a:gd name="connsiteY5" fmla="*/ 6610637 h 6610637"/>
              <a:gd name="connsiteX6" fmla="*/ 5045317 w 5924196"/>
              <a:gd name="connsiteY6" fmla="*/ 6312187 h 6610637"/>
              <a:gd name="connsiteX7" fmla="*/ 0 w 5924196"/>
              <a:gd name="connsiteY7" fmla="*/ 102334 h 6610637"/>
              <a:gd name="connsiteX0" fmla="*/ 0 w 5924196"/>
              <a:gd name="connsiteY0" fmla="*/ 80008 h 6588311"/>
              <a:gd name="connsiteX1" fmla="*/ 327827 w 5924196"/>
              <a:gd name="connsiteY1" fmla="*/ 0 h 6588311"/>
              <a:gd name="connsiteX2" fmla="*/ 5045317 w 5924196"/>
              <a:gd name="connsiteY2" fmla="*/ 5061656 h 6588311"/>
              <a:gd name="connsiteX3" fmla="*/ 5045317 w 5924196"/>
              <a:gd name="connsiteY3" fmla="*/ 4763206 h 6588311"/>
              <a:gd name="connsiteX4" fmla="*/ 5924196 w 5924196"/>
              <a:gd name="connsiteY4" fmla="*/ 5675759 h 6588311"/>
              <a:gd name="connsiteX5" fmla="*/ 5045317 w 5924196"/>
              <a:gd name="connsiteY5" fmla="*/ 6588311 h 6588311"/>
              <a:gd name="connsiteX6" fmla="*/ 5045317 w 5924196"/>
              <a:gd name="connsiteY6" fmla="*/ 6289861 h 6588311"/>
              <a:gd name="connsiteX7" fmla="*/ 0 w 5924196"/>
              <a:gd name="connsiteY7" fmla="*/ 80008 h 6588311"/>
              <a:gd name="connsiteX0" fmla="*/ 0 w 5924196"/>
              <a:gd name="connsiteY0" fmla="*/ 80008 h 6588311"/>
              <a:gd name="connsiteX1" fmla="*/ 327827 w 5924196"/>
              <a:gd name="connsiteY1" fmla="*/ 0 h 6588311"/>
              <a:gd name="connsiteX2" fmla="*/ 5045317 w 5924196"/>
              <a:gd name="connsiteY2" fmla="*/ 5061656 h 6588311"/>
              <a:gd name="connsiteX3" fmla="*/ 5045317 w 5924196"/>
              <a:gd name="connsiteY3" fmla="*/ 4763206 h 6588311"/>
              <a:gd name="connsiteX4" fmla="*/ 5924196 w 5924196"/>
              <a:gd name="connsiteY4" fmla="*/ 5675759 h 6588311"/>
              <a:gd name="connsiteX5" fmla="*/ 5045317 w 5924196"/>
              <a:gd name="connsiteY5" fmla="*/ 6588311 h 6588311"/>
              <a:gd name="connsiteX6" fmla="*/ 5045317 w 5924196"/>
              <a:gd name="connsiteY6" fmla="*/ 6289861 h 6588311"/>
              <a:gd name="connsiteX7" fmla="*/ 0 w 5924196"/>
              <a:gd name="connsiteY7" fmla="*/ 80008 h 6588311"/>
              <a:gd name="connsiteX0" fmla="*/ 0 w 5782938"/>
              <a:gd name="connsiteY0" fmla="*/ 60100 h 6588311"/>
              <a:gd name="connsiteX1" fmla="*/ 186569 w 5782938"/>
              <a:gd name="connsiteY1" fmla="*/ 0 h 6588311"/>
              <a:gd name="connsiteX2" fmla="*/ 4904059 w 5782938"/>
              <a:gd name="connsiteY2" fmla="*/ 5061656 h 6588311"/>
              <a:gd name="connsiteX3" fmla="*/ 4904059 w 5782938"/>
              <a:gd name="connsiteY3" fmla="*/ 4763206 h 6588311"/>
              <a:gd name="connsiteX4" fmla="*/ 5782938 w 5782938"/>
              <a:gd name="connsiteY4" fmla="*/ 5675759 h 6588311"/>
              <a:gd name="connsiteX5" fmla="*/ 4904059 w 5782938"/>
              <a:gd name="connsiteY5" fmla="*/ 6588311 h 6588311"/>
              <a:gd name="connsiteX6" fmla="*/ 4904059 w 5782938"/>
              <a:gd name="connsiteY6" fmla="*/ 6289861 h 6588311"/>
              <a:gd name="connsiteX7" fmla="*/ 0 w 5782938"/>
              <a:gd name="connsiteY7" fmla="*/ 60100 h 6588311"/>
              <a:gd name="connsiteX0" fmla="*/ 0 w 5782938"/>
              <a:gd name="connsiteY0" fmla="*/ 60100 h 6588311"/>
              <a:gd name="connsiteX1" fmla="*/ 186569 w 5782938"/>
              <a:gd name="connsiteY1" fmla="*/ 0 h 6588311"/>
              <a:gd name="connsiteX2" fmla="*/ 4904059 w 5782938"/>
              <a:gd name="connsiteY2" fmla="*/ 5061656 h 6588311"/>
              <a:gd name="connsiteX3" fmla="*/ 4904059 w 5782938"/>
              <a:gd name="connsiteY3" fmla="*/ 4763206 h 6588311"/>
              <a:gd name="connsiteX4" fmla="*/ 5782938 w 5782938"/>
              <a:gd name="connsiteY4" fmla="*/ 5675759 h 6588311"/>
              <a:gd name="connsiteX5" fmla="*/ 4904059 w 5782938"/>
              <a:gd name="connsiteY5" fmla="*/ 6588311 h 6588311"/>
              <a:gd name="connsiteX6" fmla="*/ 4904059 w 5782938"/>
              <a:gd name="connsiteY6" fmla="*/ 6289861 h 6588311"/>
              <a:gd name="connsiteX7" fmla="*/ 0 w 5782938"/>
              <a:gd name="connsiteY7" fmla="*/ 60100 h 6588311"/>
              <a:gd name="connsiteX0" fmla="*/ 0 w 5782938"/>
              <a:gd name="connsiteY0" fmla="*/ 72768 h 6600979"/>
              <a:gd name="connsiteX1" fmla="*/ 78714 w 5782938"/>
              <a:gd name="connsiteY1" fmla="*/ 0 h 6600979"/>
              <a:gd name="connsiteX2" fmla="*/ 4904059 w 5782938"/>
              <a:gd name="connsiteY2" fmla="*/ 5074324 h 6600979"/>
              <a:gd name="connsiteX3" fmla="*/ 4904059 w 5782938"/>
              <a:gd name="connsiteY3" fmla="*/ 4775874 h 6600979"/>
              <a:gd name="connsiteX4" fmla="*/ 5782938 w 5782938"/>
              <a:gd name="connsiteY4" fmla="*/ 5688427 h 6600979"/>
              <a:gd name="connsiteX5" fmla="*/ 4904059 w 5782938"/>
              <a:gd name="connsiteY5" fmla="*/ 6600979 h 6600979"/>
              <a:gd name="connsiteX6" fmla="*/ 4904059 w 5782938"/>
              <a:gd name="connsiteY6" fmla="*/ 6302529 h 6600979"/>
              <a:gd name="connsiteX7" fmla="*/ 0 w 5782938"/>
              <a:gd name="connsiteY7" fmla="*/ 72768 h 6600979"/>
              <a:gd name="connsiteX0" fmla="*/ 0 w 5694490"/>
              <a:gd name="connsiteY0" fmla="*/ 72768 h 6600979"/>
              <a:gd name="connsiteX1" fmla="*/ 78714 w 5694490"/>
              <a:gd name="connsiteY1" fmla="*/ 0 h 6600979"/>
              <a:gd name="connsiteX2" fmla="*/ 4904059 w 5694490"/>
              <a:gd name="connsiteY2" fmla="*/ 5074324 h 6600979"/>
              <a:gd name="connsiteX3" fmla="*/ 4904059 w 5694490"/>
              <a:gd name="connsiteY3" fmla="*/ 4775874 h 6600979"/>
              <a:gd name="connsiteX4" fmla="*/ 5694490 w 5694490"/>
              <a:gd name="connsiteY4" fmla="*/ 5669923 h 6600979"/>
              <a:gd name="connsiteX5" fmla="*/ 4904059 w 5694490"/>
              <a:gd name="connsiteY5" fmla="*/ 6600979 h 6600979"/>
              <a:gd name="connsiteX6" fmla="*/ 4904059 w 5694490"/>
              <a:gd name="connsiteY6" fmla="*/ 6302529 h 6600979"/>
              <a:gd name="connsiteX7" fmla="*/ 0 w 5694490"/>
              <a:gd name="connsiteY7" fmla="*/ 72768 h 6600979"/>
              <a:gd name="connsiteX0" fmla="*/ 0 w 5695794"/>
              <a:gd name="connsiteY0" fmla="*/ 72768 h 6600979"/>
              <a:gd name="connsiteX1" fmla="*/ 78714 w 5695794"/>
              <a:gd name="connsiteY1" fmla="*/ 0 h 6600979"/>
              <a:gd name="connsiteX2" fmla="*/ 4904059 w 5695794"/>
              <a:gd name="connsiteY2" fmla="*/ 5074324 h 6600979"/>
              <a:gd name="connsiteX3" fmla="*/ 4904059 w 5695794"/>
              <a:gd name="connsiteY3" fmla="*/ 4775874 h 6600979"/>
              <a:gd name="connsiteX4" fmla="*/ 5695794 w 5695794"/>
              <a:gd name="connsiteY4" fmla="*/ 5917490 h 6600979"/>
              <a:gd name="connsiteX5" fmla="*/ 4904059 w 5695794"/>
              <a:gd name="connsiteY5" fmla="*/ 6600979 h 6600979"/>
              <a:gd name="connsiteX6" fmla="*/ 4904059 w 5695794"/>
              <a:gd name="connsiteY6" fmla="*/ 6302529 h 6600979"/>
              <a:gd name="connsiteX7" fmla="*/ 0 w 5695794"/>
              <a:gd name="connsiteY7" fmla="*/ 72768 h 6600979"/>
              <a:gd name="connsiteX0" fmla="*/ 71504 w 5767298"/>
              <a:gd name="connsiteY0" fmla="*/ 768312 h 7296523"/>
              <a:gd name="connsiteX1" fmla="*/ 64387 w 5767298"/>
              <a:gd name="connsiteY1" fmla="*/ 0 h 7296523"/>
              <a:gd name="connsiteX2" fmla="*/ 4975563 w 5767298"/>
              <a:gd name="connsiteY2" fmla="*/ 5769868 h 7296523"/>
              <a:gd name="connsiteX3" fmla="*/ 4975563 w 5767298"/>
              <a:gd name="connsiteY3" fmla="*/ 5471418 h 7296523"/>
              <a:gd name="connsiteX4" fmla="*/ 5767298 w 5767298"/>
              <a:gd name="connsiteY4" fmla="*/ 6613034 h 7296523"/>
              <a:gd name="connsiteX5" fmla="*/ 4975563 w 5767298"/>
              <a:gd name="connsiteY5" fmla="*/ 7296523 h 7296523"/>
              <a:gd name="connsiteX6" fmla="*/ 4975563 w 5767298"/>
              <a:gd name="connsiteY6" fmla="*/ 6998073 h 7296523"/>
              <a:gd name="connsiteX7" fmla="*/ 71504 w 5767298"/>
              <a:gd name="connsiteY7" fmla="*/ 768312 h 7296523"/>
              <a:gd name="connsiteX0" fmla="*/ 0 w 5879779"/>
              <a:gd name="connsiteY0" fmla="*/ 57180 h 7296523"/>
              <a:gd name="connsiteX1" fmla="*/ 176868 w 5879779"/>
              <a:gd name="connsiteY1" fmla="*/ 0 h 7296523"/>
              <a:gd name="connsiteX2" fmla="*/ 5088044 w 5879779"/>
              <a:gd name="connsiteY2" fmla="*/ 5769868 h 7296523"/>
              <a:gd name="connsiteX3" fmla="*/ 5088044 w 5879779"/>
              <a:gd name="connsiteY3" fmla="*/ 5471418 h 7296523"/>
              <a:gd name="connsiteX4" fmla="*/ 5879779 w 5879779"/>
              <a:gd name="connsiteY4" fmla="*/ 6613034 h 7296523"/>
              <a:gd name="connsiteX5" fmla="*/ 5088044 w 5879779"/>
              <a:gd name="connsiteY5" fmla="*/ 7296523 h 7296523"/>
              <a:gd name="connsiteX6" fmla="*/ 5088044 w 5879779"/>
              <a:gd name="connsiteY6" fmla="*/ 6998073 h 7296523"/>
              <a:gd name="connsiteX7" fmla="*/ 0 w 5879779"/>
              <a:gd name="connsiteY7" fmla="*/ 57180 h 7296523"/>
              <a:gd name="connsiteX0" fmla="*/ 0 w 5879779"/>
              <a:gd name="connsiteY0" fmla="*/ 1876 h 7241219"/>
              <a:gd name="connsiteX1" fmla="*/ 258690 w 5879779"/>
              <a:gd name="connsiteY1" fmla="*/ 382213 h 7241219"/>
              <a:gd name="connsiteX2" fmla="*/ 5088044 w 5879779"/>
              <a:gd name="connsiteY2" fmla="*/ 5714564 h 7241219"/>
              <a:gd name="connsiteX3" fmla="*/ 5088044 w 5879779"/>
              <a:gd name="connsiteY3" fmla="*/ 5416114 h 7241219"/>
              <a:gd name="connsiteX4" fmla="*/ 5879779 w 5879779"/>
              <a:gd name="connsiteY4" fmla="*/ 6557730 h 7241219"/>
              <a:gd name="connsiteX5" fmla="*/ 5088044 w 5879779"/>
              <a:gd name="connsiteY5" fmla="*/ 7241219 h 7241219"/>
              <a:gd name="connsiteX6" fmla="*/ 5088044 w 5879779"/>
              <a:gd name="connsiteY6" fmla="*/ 6942769 h 7241219"/>
              <a:gd name="connsiteX7" fmla="*/ 0 w 5879779"/>
              <a:gd name="connsiteY7" fmla="*/ 1876 h 7241219"/>
              <a:gd name="connsiteX0" fmla="*/ 0 w 5879779"/>
              <a:gd name="connsiteY0" fmla="*/ 81013 h 7320356"/>
              <a:gd name="connsiteX1" fmla="*/ 181160 w 5879779"/>
              <a:gd name="connsiteY1" fmla="*/ 0 h 7320356"/>
              <a:gd name="connsiteX2" fmla="*/ 5088044 w 5879779"/>
              <a:gd name="connsiteY2" fmla="*/ 5793701 h 7320356"/>
              <a:gd name="connsiteX3" fmla="*/ 5088044 w 5879779"/>
              <a:gd name="connsiteY3" fmla="*/ 5495251 h 7320356"/>
              <a:gd name="connsiteX4" fmla="*/ 5879779 w 5879779"/>
              <a:gd name="connsiteY4" fmla="*/ 6636867 h 7320356"/>
              <a:gd name="connsiteX5" fmla="*/ 5088044 w 5879779"/>
              <a:gd name="connsiteY5" fmla="*/ 7320356 h 7320356"/>
              <a:gd name="connsiteX6" fmla="*/ 5088044 w 5879779"/>
              <a:gd name="connsiteY6" fmla="*/ 7021906 h 7320356"/>
              <a:gd name="connsiteX7" fmla="*/ 0 w 5879779"/>
              <a:gd name="connsiteY7" fmla="*/ 81013 h 7320356"/>
              <a:gd name="connsiteX0" fmla="*/ 0 w 5879779"/>
              <a:gd name="connsiteY0" fmla="*/ 81013 h 7320356"/>
              <a:gd name="connsiteX1" fmla="*/ 181160 w 5879779"/>
              <a:gd name="connsiteY1" fmla="*/ 0 h 7320356"/>
              <a:gd name="connsiteX2" fmla="*/ 5088044 w 5879779"/>
              <a:gd name="connsiteY2" fmla="*/ 5793701 h 7320356"/>
              <a:gd name="connsiteX3" fmla="*/ 5088044 w 5879779"/>
              <a:gd name="connsiteY3" fmla="*/ 5495251 h 7320356"/>
              <a:gd name="connsiteX4" fmla="*/ 5879779 w 5879779"/>
              <a:gd name="connsiteY4" fmla="*/ 6636867 h 7320356"/>
              <a:gd name="connsiteX5" fmla="*/ 5088044 w 5879779"/>
              <a:gd name="connsiteY5" fmla="*/ 7320356 h 7320356"/>
              <a:gd name="connsiteX6" fmla="*/ 5088044 w 5879779"/>
              <a:gd name="connsiteY6" fmla="*/ 7021906 h 7320356"/>
              <a:gd name="connsiteX7" fmla="*/ 0 w 5879779"/>
              <a:gd name="connsiteY7" fmla="*/ 81013 h 7320356"/>
              <a:gd name="connsiteX0" fmla="*/ 0 w 5879779"/>
              <a:gd name="connsiteY0" fmla="*/ 152707 h 7392050"/>
              <a:gd name="connsiteX1" fmla="*/ 382223 w 5879779"/>
              <a:gd name="connsiteY1" fmla="*/ -1 h 7392050"/>
              <a:gd name="connsiteX2" fmla="*/ 5088044 w 5879779"/>
              <a:gd name="connsiteY2" fmla="*/ 5865395 h 7392050"/>
              <a:gd name="connsiteX3" fmla="*/ 5088044 w 5879779"/>
              <a:gd name="connsiteY3" fmla="*/ 5566945 h 7392050"/>
              <a:gd name="connsiteX4" fmla="*/ 5879779 w 5879779"/>
              <a:gd name="connsiteY4" fmla="*/ 6708561 h 7392050"/>
              <a:gd name="connsiteX5" fmla="*/ 5088044 w 5879779"/>
              <a:gd name="connsiteY5" fmla="*/ 7392050 h 7392050"/>
              <a:gd name="connsiteX6" fmla="*/ 5088044 w 5879779"/>
              <a:gd name="connsiteY6" fmla="*/ 7093600 h 7392050"/>
              <a:gd name="connsiteX7" fmla="*/ 0 w 5879779"/>
              <a:gd name="connsiteY7" fmla="*/ 152707 h 7392050"/>
              <a:gd name="connsiteX0" fmla="*/ 0 w 5879779"/>
              <a:gd name="connsiteY0" fmla="*/ 152708 h 7392051"/>
              <a:gd name="connsiteX1" fmla="*/ 382223 w 5879779"/>
              <a:gd name="connsiteY1" fmla="*/ 0 h 7392051"/>
              <a:gd name="connsiteX2" fmla="*/ 5088044 w 5879779"/>
              <a:gd name="connsiteY2" fmla="*/ 5865396 h 7392051"/>
              <a:gd name="connsiteX3" fmla="*/ 5088044 w 5879779"/>
              <a:gd name="connsiteY3" fmla="*/ 5566946 h 7392051"/>
              <a:gd name="connsiteX4" fmla="*/ 5879779 w 5879779"/>
              <a:gd name="connsiteY4" fmla="*/ 6708562 h 7392051"/>
              <a:gd name="connsiteX5" fmla="*/ 5088044 w 5879779"/>
              <a:gd name="connsiteY5" fmla="*/ 7392051 h 7392051"/>
              <a:gd name="connsiteX6" fmla="*/ 5088044 w 5879779"/>
              <a:gd name="connsiteY6" fmla="*/ 7093601 h 7392051"/>
              <a:gd name="connsiteX7" fmla="*/ 0 w 5879779"/>
              <a:gd name="connsiteY7" fmla="*/ 152708 h 7392051"/>
              <a:gd name="connsiteX0" fmla="*/ 0 w 5879779"/>
              <a:gd name="connsiteY0" fmla="*/ 135714 h 7375057"/>
              <a:gd name="connsiteX1" fmla="*/ 250669 w 5879779"/>
              <a:gd name="connsiteY1" fmla="*/ -1 h 7375057"/>
              <a:gd name="connsiteX2" fmla="*/ 5088044 w 5879779"/>
              <a:gd name="connsiteY2" fmla="*/ 5848402 h 7375057"/>
              <a:gd name="connsiteX3" fmla="*/ 5088044 w 5879779"/>
              <a:gd name="connsiteY3" fmla="*/ 5549952 h 7375057"/>
              <a:gd name="connsiteX4" fmla="*/ 5879779 w 5879779"/>
              <a:gd name="connsiteY4" fmla="*/ 6691568 h 7375057"/>
              <a:gd name="connsiteX5" fmla="*/ 5088044 w 5879779"/>
              <a:gd name="connsiteY5" fmla="*/ 7375057 h 7375057"/>
              <a:gd name="connsiteX6" fmla="*/ 5088044 w 5879779"/>
              <a:gd name="connsiteY6" fmla="*/ 7076607 h 7375057"/>
              <a:gd name="connsiteX7" fmla="*/ 0 w 5879779"/>
              <a:gd name="connsiteY7" fmla="*/ 135714 h 7375057"/>
              <a:gd name="connsiteX0" fmla="*/ 0 w 5873900"/>
              <a:gd name="connsiteY0" fmla="*/ 77594 h 7375058"/>
              <a:gd name="connsiteX1" fmla="*/ 244790 w 5873900"/>
              <a:gd name="connsiteY1" fmla="*/ 0 h 7375058"/>
              <a:gd name="connsiteX2" fmla="*/ 5082165 w 5873900"/>
              <a:gd name="connsiteY2" fmla="*/ 5848403 h 7375058"/>
              <a:gd name="connsiteX3" fmla="*/ 5082165 w 5873900"/>
              <a:gd name="connsiteY3" fmla="*/ 5549953 h 7375058"/>
              <a:gd name="connsiteX4" fmla="*/ 5873900 w 5873900"/>
              <a:gd name="connsiteY4" fmla="*/ 6691569 h 7375058"/>
              <a:gd name="connsiteX5" fmla="*/ 5082165 w 5873900"/>
              <a:gd name="connsiteY5" fmla="*/ 7375058 h 7375058"/>
              <a:gd name="connsiteX6" fmla="*/ 5082165 w 5873900"/>
              <a:gd name="connsiteY6" fmla="*/ 7076608 h 7375058"/>
              <a:gd name="connsiteX7" fmla="*/ 0 w 5873900"/>
              <a:gd name="connsiteY7" fmla="*/ 77594 h 7375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3900" h="7375058">
                <a:moveTo>
                  <a:pt x="0" y="77594"/>
                </a:moveTo>
                <a:cubicBezTo>
                  <a:pt x="83347" y="39705"/>
                  <a:pt x="152519" y="21461"/>
                  <a:pt x="244790" y="0"/>
                </a:cubicBezTo>
                <a:cubicBezTo>
                  <a:pt x="1461213" y="3343808"/>
                  <a:pt x="3097021" y="5262955"/>
                  <a:pt x="5082165" y="5848403"/>
                </a:cubicBezTo>
                <a:lnTo>
                  <a:pt x="5082165" y="5549953"/>
                </a:lnTo>
                <a:lnTo>
                  <a:pt x="5873900" y="6691569"/>
                </a:lnTo>
                <a:lnTo>
                  <a:pt x="5082165" y="7375058"/>
                </a:lnTo>
                <a:lnTo>
                  <a:pt x="5082165" y="7076608"/>
                </a:lnTo>
                <a:cubicBezTo>
                  <a:pt x="4023963" y="6768077"/>
                  <a:pt x="1097572" y="4169831"/>
                  <a:pt x="0" y="77594"/>
                </a:cubicBezTo>
                <a:close/>
              </a:path>
            </a:pathLst>
          </a:custGeom>
          <a:gradFill>
            <a:gsLst>
              <a:gs pos="0">
                <a:srgbClr val="FF0000">
                  <a:alpha val="50000"/>
                </a:srgbClr>
              </a:gs>
              <a:gs pos="53000">
                <a:srgbClr val="00FF00">
                  <a:alpha val="50000"/>
                </a:srgbClr>
              </a:gs>
              <a:gs pos="100000">
                <a:srgbClr val="0000FF">
                  <a:alpha val="50000"/>
                </a:srgbClr>
              </a:gs>
            </a:gsLst>
            <a:lin ang="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9" name="Грассман"/>
          <p:cNvGrpSpPr/>
          <p:nvPr/>
        </p:nvGrpSpPr>
        <p:grpSpPr>
          <a:xfrm>
            <a:off x="5652120" y="4257092"/>
            <a:ext cx="3356103" cy="900100"/>
            <a:chOff x="4860032" y="4437112"/>
            <a:chExt cx="3356103" cy="90010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4437112"/>
              <a:ext cx="863984" cy="863984"/>
            </a:xfrm>
            <a:prstGeom prst="rect">
              <a:avLst/>
            </a:prstGeom>
          </p:spPr>
        </p:pic>
        <p:sp>
          <p:nvSpPr>
            <p:cNvPr id="48" name="Прямоугольник 47"/>
            <p:cNvSpPr/>
            <p:nvPr/>
          </p:nvSpPr>
          <p:spPr>
            <a:xfrm>
              <a:off x="4860032" y="4581128"/>
              <a:ext cx="1008111" cy="523220"/>
            </a:xfrm>
            <a:prstGeom prst="rect">
              <a:avLst/>
            </a:prstGeom>
            <a:noFill/>
            <a:effectLst>
              <a:glow rad="1066800">
                <a:srgbClr val="FFFF00">
                  <a:alpha val="79000"/>
                </a:srgb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cap="none" spc="0" dirty="0" smtClean="0">
                  <a:ln w="3175">
                    <a:noFill/>
                  </a:ln>
                  <a:effectLst>
                    <a:glow rad="177800">
                      <a:schemeClr val="bg1">
                        <a:alpha val="37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1853</a:t>
              </a:r>
              <a:endParaRPr lang="ru-RU" sz="2800" b="1" cap="none" spc="0" dirty="0">
                <a:ln w="3175">
                  <a:noFill/>
                </a:ln>
                <a:effectLst>
                  <a:glow rad="177800">
                    <a:schemeClr val="bg1">
                      <a:alpha val="3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759437" y="4906325"/>
              <a:ext cx="245669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Герман Грассман</a:t>
              </a:r>
              <a:endParaRPr lang="ru-RU" sz="2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68" name="Ломоносов"/>
          <p:cNvGrpSpPr/>
          <p:nvPr/>
        </p:nvGrpSpPr>
        <p:grpSpPr>
          <a:xfrm>
            <a:off x="3599892" y="5265204"/>
            <a:ext cx="3202269" cy="965358"/>
            <a:chOff x="3095837" y="5265204"/>
            <a:chExt cx="3202269" cy="965358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7845" y="5265204"/>
              <a:ext cx="900100" cy="900100"/>
            </a:xfrm>
            <a:prstGeom prst="rect">
              <a:avLst/>
            </a:prstGeom>
          </p:spPr>
        </p:pic>
        <p:sp>
          <p:nvSpPr>
            <p:cNvPr id="47" name="Прямоугольник 46"/>
            <p:cNvSpPr/>
            <p:nvPr/>
          </p:nvSpPr>
          <p:spPr>
            <a:xfrm>
              <a:off x="3095837" y="5477426"/>
              <a:ext cx="1008111" cy="475655"/>
            </a:xfrm>
            <a:prstGeom prst="rect">
              <a:avLst/>
            </a:prstGeom>
            <a:noFill/>
            <a:effectLst>
              <a:glow rad="1066800">
                <a:srgbClr val="FFFF00">
                  <a:alpha val="79000"/>
                </a:srgb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cap="none" spc="0" dirty="0" smtClean="0">
                  <a:ln w="3175">
                    <a:noFill/>
                  </a:ln>
                  <a:effectLst>
                    <a:glow rad="177800">
                      <a:schemeClr val="bg1">
                        <a:alpha val="37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1756</a:t>
              </a:r>
              <a:endParaRPr lang="ru-RU" sz="2800" b="1" cap="none" spc="0" dirty="0">
                <a:ln w="3175">
                  <a:noFill/>
                </a:ln>
                <a:effectLst>
                  <a:glow rad="177800">
                    <a:schemeClr val="bg1">
                      <a:alpha val="3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995937" y="5799675"/>
              <a:ext cx="230216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М.В. Ломоносов</a:t>
              </a:r>
              <a:endParaRPr lang="ru-RU" sz="2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67" name="Ньютон"/>
          <p:cNvGrpSpPr/>
          <p:nvPr/>
        </p:nvGrpSpPr>
        <p:grpSpPr>
          <a:xfrm>
            <a:off x="1278211" y="5221498"/>
            <a:ext cx="2041200" cy="1337940"/>
            <a:chOff x="665448" y="5265204"/>
            <a:chExt cx="2041200" cy="1337940"/>
          </a:xfrm>
        </p:grpSpPr>
        <p:sp>
          <p:nvSpPr>
            <p:cNvPr id="24" name="Овал 23"/>
            <p:cNvSpPr/>
            <p:nvPr/>
          </p:nvSpPr>
          <p:spPr>
            <a:xfrm>
              <a:off x="899592" y="5703181"/>
              <a:ext cx="900026" cy="899963"/>
            </a:xfrm>
            <a:prstGeom prst="ellipse">
              <a:avLst/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рямоугольник 34"/>
            <p:cNvSpPr/>
            <p:nvPr/>
          </p:nvSpPr>
          <p:spPr>
            <a:xfrm>
              <a:off x="863588" y="5883312"/>
              <a:ext cx="1080120" cy="523220"/>
            </a:xfrm>
            <a:prstGeom prst="rect">
              <a:avLst/>
            </a:prstGeom>
            <a:noFill/>
            <a:effectLst>
              <a:glow rad="1066800">
                <a:srgbClr val="FFFF00">
                  <a:alpha val="79000"/>
                </a:srgb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r>
                <a:rPr lang="ru-RU" sz="2800" b="1" cap="none" spc="0" dirty="0" smtClean="0">
                  <a:ln w="3175">
                    <a:noFill/>
                  </a:ln>
                  <a:effectLst>
                    <a:glow rad="177800">
                      <a:schemeClr val="bg1">
                        <a:alpha val="37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1672</a:t>
              </a:r>
              <a:endParaRPr lang="ru-RU" sz="2800" b="1" cap="none" spc="0" dirty="0">
                <a:ln w="3175">
                  <a:noFill/>
                </a:ln>
                <a:effectLst>
                  <a:glow rad="177800">
                    <a:schemeClr val="bg1">
                      <a:alpha val="3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665448" y="5265204"/>
              <a:ext cx="204120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Исаак Ньютон</a:t>
              </a:r>
              <a:endParaRPr lang="ru-RU" sz="2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66" name="Прямоугольник 65"/>
          <p:cNvSpPr/>
          <p:nvPr/>
        </p:nvSpPr>
        <p:spPr>
          <a:xfrm rot="1031690">
            <a:off x="7039772" y="2982551"/>
            <a:ext cx="1008111" cy="523220"/>
          </a:xfrm>
          <a:prstGeom prst="rect">
            <a:avLst/>
          </a:prstGeom>
          <a:noFill/>
          <a:effectLst>
            <a:glow rad="1066800">
              <a:srgbClr val="FFFF00">
                <a:alpha val="79000"/>
              </a:srgb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3175">
                  <a:noFill/>
                </a:ln>
                <a:effectLst>
                  <a:glow rad="177800">
                    <a:schemeClr val="bg1">
                      <a:alpha val="37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1970</a:t>
            </a:r>
            <a:endParaRPr lang="ru-RU" sz="2800" b="1" cap="none" spc="0" dirty="0">
              <a:ln w="3175">
                <a:noFill/>
              </a:ln>
              <a:effectLst>
                <a:glow rad="177800">
                  <a:schemeClr val="bg1">
                    <a:alpha val="37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38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3" grpId="2" animBg="1"/>
      <p:bldP spid="23" grpId="3" animBg="1"/>
      <p:bldP spid="62" grpId="0" animBg="1"/>
      <p:bldP spid="62" grpId="1" animBg="1"/>
      <p:bldP spid="62" grpId="2" animBg="1"/>
      <p:bldP spid="62" grpId="3" animBg="1"/>
      <p:bldP spid="63" grpId="0" animBg="1"/>
      <p:bldP spid="63" grpId="1" animBg="1"/>
      <p:bldP spid="63" grpId="2" animBg="1"/>
      <p:bldP spid="63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RGB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117986"/>
            <a:ext cx="824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Аддитивная модель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 образуется путем смешения трех основных цветов.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97" y="4932640"/>
            <a:ext cx="4158717" cy="123151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97" y="4326527"/>
            <a:ext cx="4158717" cy="124098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97" y="3729886"/>
            <a:ext cx="4101878" cy="123151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97" y="3129476"/>
            <a:ext cx="4142939" cy="123528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97" y="2532835"/>
            <a:ext cx="4120825" cy="123151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21" y="2518484"/>
            <a:ext cx="1715815" cy="366731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0" y="2556194"/>
            <a:ext cx="1706387" cy="362960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911" y="2556194"/>
            <a:ext cx="1706387" cy="362960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992" y="2584477"/>
            <a:ext cx="1706387" cy="360132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073" y="2537339"/>
            <a:ext cx="1715814" cy="3648463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79" y="2556194"/>
            <a:ext cx="1715815" cy="362960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327" y="2628331"/>
            <a:ext cx="2438400" cy="2438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996" y="2849843"/>
            <a:ext cx="2438400" cy="2438400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64" y="3071355"/>
            <a:ext cx="2438400" cy="243840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32" y="3292867"/>
            <a:ext cx="2438400" cy="2438400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000" y="3514379"/>
            <a:ext cx="2438400" cy="243840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68" y="3735891"/>
            <a:ext cx="2438400" cy="2438400"/>
          </a:xfrm>
          <a:prstGeom prst="rect">
            <a:avLst/>
          </a:prstGeom>
        </p:spPr>
      </p:pic>
      <p:grpSp>
        <p:nvGrpSpPr>
          <p:cNvPr id="71" name="Кнопка красный"/>
          <p:cNvGrpSpPr/>
          <p:nvPr/>
        </p:nvGrpSpPr>
        <p:grpSpPr>
          <a:xfrm>
            <a:off x="6550100" y="3086116"/>
            <a:ext cx="1487814" cy="655611"/>
            <a:chOff x="6550100" y="4897080"/>
            <a:chExt cx="1487814" cy="65561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94729" y="5024830"/>
              <a:ext cx="8431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ed</a:t>
              </a:r>
              <a:endParaRPr lang="ru-RU" sz="2000" dirty="0"/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0100" y="4897080"/>
              <a:ext cx="655611" cy="655611"/>
            </a:xfrm>
            <a:prstGeom prst="rect">
              <a:avLst/>
            </a:prstGeom>
          </p:spPr>
        </p:pic>
      </p:grpSp>
      <p:grpSp>
        <p:nvGrpSpPr>
          <p:cNvPr id="72" name="Кнопка Зеленый"/>
          <p:cNvGrpSpPr/>
          <p:nvPr/>
        </p:nvGrpSpPr>
        <p:grpSpPr>
          <a:xfrm>
            <a:off x="6550100" y="3972126"/>
            <a:ext cx="1534788" cy="650750"/>
            <a:chOff x="6550100" y="3972126"/>
            <a:chExt cx="1534788" cy="650750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0100" y="3972126"/>
              <a:ext cx="650750" cy="650750"/>
            </a:xfrm>
            <a:prstGeom prst="rect">
              <a:avLst/>
            </a:prstGeom>
          </p:spPr>
        </p:pic>
        <p:sp>
          <p:nvSpPr>
            <p:cNvPr id="69" name="Прямоугольник 68"/>
            <p:cNvSpPr/>
            <p:nvPr/>
          </p:nvSpPr>
          <p:spPr>
            <a:xfrm>
              <a:off x="7194729" y="4097446"/>
              <a:ext cx="89015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Green</a:t>
              </a:r>
              <a:endParaRPr lang="ru-RU" sz="2000" dirty="0"/>
            </a:p>
          </p:txBody>
        </p:sp>
      </p:grpSp>
      <p:grpSp>
        <p:nvGrpSpPr>
          <p:cNvPr id="73" name="Кнопка синий"/>
          <p:cNvGrpSpPr/>
          <p:nvPr/>
        </p:nvGrpSpPr>
        <p:grpSpPr>
          <a:xfrm>
            <a:off x="6580689" y="4853275"/>
            <a:ext cx="1483619" cy="650572"/>
            <a:chOff x="6550100" y="2991380"/>
            <a:chExt cx="1483619" cy="650572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0100" y="2991380"/>
              <a:ext cx="650572" cy="650572"/>
            </a:xfrm>
            <a:prstGeom prst="rect">
              <a:avLst/>
            </a:prstGeom>
          </p:spPr>
        </p:pic>
        <p:sp>
          <p:nvSpPr>
            <p:cNvPr id="70" name="Прямоугольник 69"/>
            <p:cNvSpPr/>
            <p:nvPr/>
          </p:nvSpPr>
          <p:spPr>
            <a:xfrm>
              <a:off x="7194729" y="3116611"/>
              <a:ext cx="8389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Blue</a:t>
              </a:r>
              <a:endParaRPr lang="ru-RU" sz="2000" dirty="0"/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1597321" y="6451683"/>
            <a:ext cx="3637566" cy="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 flipV="1">
            <a:off x="1134940" y="2148181"/>
            <a:ext cx="14947" cy="4037622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V="1">
            <a:off x="4386794" y="4860214"/>
            <a:ext cx="1949134" cy="1384953"/>
          </a:xfrm>
          <a:prstGeom prst="straightConnector1">
            <a:avLst/>
          </a:prstGeom>
          <a:ln w="57150">
            <a:solidFill>
              <a:srgbClr val="00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13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800"/>
                            </p:stCondLst>
                            <p:childTnLst>
                              <p:par>
                                <p:cTn id="164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600"/>
                            </p:stCondLst>
                            <p:childTnLst>
                              <p:par>
                                <p:cTn id="168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400"/>
                            </p:stCondLst>
                            <p:childTnLst>
                              <p:par>
                                <p:cTn id="172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200"/>
                            </p:stCondLst>
                            <p:childTnLst>
                              <p:par>
                                <p:cTn id="176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0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800"/>
                            </p:stCondLst>
                            <p:childTnLst>
                              <p:par>
                                <p:cTn id="184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000"/>
                            </p:stCondLst>
                            <p:childTnLst>
                              <p:par>
                                <p:cTn id="2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500"/>
                            </p:stCondLst>
                            <p:childTnLst>
                              <p:par>
                                <p:cTn id="251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RGB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61977" y="5435940"/>
            <a:ext cx="2486087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2661977" y="2867841"/>
            <a:ext cx="0" cy="2569804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2661977" y="4509120"/>
            <a:ext cx="1236466" cy="928527"/>
          </a:xfrm>
          <a:prstGeom prst="straightConnector1">
            <a:avLst/>
          </a:prstGeom>
          <a:ln w="38100">
            <a:solidFill>
              <a:srgbClr val="00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42910" y="1117986"/>
            <a:ext cx="82449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Модель RGB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единичный куб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 осями 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G,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1620" y="5293007"/>
            <a:ext cx="1023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0, 0, 0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85395" y="2790042"/>
            <a:ext cx="1172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0, 0, 1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67493" y="1643184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0, 1, 1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42481" y="1643184"/>
            <a:ext cx="1152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1, 1, 1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5829" y="4308941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1, 1, 0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1624" y="4108886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0, 1, 0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62277" y="5297018"/>
            <a:ext cx="1047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1, 0, 0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2695" y="2396745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1, 0, 1</a:t>
            </a:r>
          </a:p>
        </p:txBody>
      </p:sp>
      <p:pic>
        <p:nvPicPr>
          <p:cNvPr id="47" name="шарики куб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1713756"/>
            <a:ext cx="4258065" cy="3983744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18000"/>
              </a:prstClr>
            </a:outerShdw>
          </a:effectLst>
        </p:spPr>
      </p:pic>
      <p:pic>
        <p:nvPicPr>
          <p:cNvPr id="48" name="шарики оси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1713508"/>
            <a:ext cx="4258065" cy="3983744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18000"/>
              </a:prstClr>
            </a:outerShdw>
          </a:effectLst>
        </p:spPr>
      </p:pic>
      <p:sp>
        <p:nvSpPr>
          <p:cNvPr id="45" name="Прямоугольник 44"/>
          <p:cNvSpPr/>
          <p:nvPr/>
        </p:nvSpPr>
        <p:spPr>
          <a:xfrm rot="19064306">
            <a:off x="2198990" y="3684021"/>
            <a:ext cx="4766530" cy="45719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шарики передний план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1713260"/>
            <a:ext cx="4258065" cy="3983744"/>
          </a:xfrm>
          <a:prstGeom prst="rect">
            <a:avLst/>
          </a:prstGeom>
          <a:effectLst>
            <a:outerShdw blurRad="139700" dist="25400" dir="2700000" algn="tl" rotWithShape="0">
              <a:prstClr val="black">
                <a:alpha val="18000"/>
              </a:prstClr>
            </a:outerShdw>
          </a:effectLst>
        </p:spPr>
      </p:pic>
      <p:sp>
        <p:nvSpPr>
          <p:cNvPr id="54" name="Прямоугольник 53"/>
          <p:cNvSpPr/>
          <p:nvPr/>
        </p:nvSpPr>
        <p:spPr>
          <a:xfrm rot="2492052">
            <a:off x="3686081" y="2396966"/>
            <a:ext cx="1412612" cy="45719"/>
          </a:xfrm>
          <a:prstGeom prst="rect">
            <a:avLst/>
          </a:prstGeom>
          <a:gradFill flip="none" rotWithShape="1">
            <a:gsLst>
              <a:gs pos="0">
                <a:srgbClr val="00FFFF"/>
              </a:gs>
              <a:gs pos="100000">
                <a:srgbClr val="F700F7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3017305">
            <a:off x="4966613" y="3821260"/>
            <a:ext cx="1711682" cy="45719"/>
          </a:xfrm>
          <a:prstGeom prst="rect">
            <a:avLst/>
          </a:prstGeom>
          <a:gradFill flip="none" rotWithShape="1">
            <a:gsLst>
              <a:gs pos="0">
                <a:srgbClr val="FF00FF"/>
              </a:gs>
              <a:gs pos="100000">
                <a:srgbClr val="FFFF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648581" y="5883872"/>
            <a:ext cx="8244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 компьютере интенсивность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цветовых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компонентов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задается целыми числами от 0 до 255.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5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45" grpId="0" animBg="1"/>
      <p:bldP spid="54" grpId="0" animBg="1"/>
      <p:bldP spid="54" grpId="1" animBg="1"/>
      <p:bldP spid="55" grpId="0" animBg="1"/>
      <p:bldP spid="55" grpId="1" animBg="1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Цветовая модель </a:t>
            </a:r>
            <a:r>
              <a:rPr lang="en-US" dirty="0"/>
              <a:t>RGB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124397"/>
            <a:ext cx="3893086" cy="1584524"/>
          </a:xfrm>
        </p:spPr>
        <p:txBody>
          <a:bodyPr/>
          <a:lstStyle/>
          <a:p>
            <a:pPr indent="0" algn="ctr"/>
            <a:r>
              <a:rPr lang="ru-RU" dirty="0" smtClean="0"/>
              <a:t>Режим </a:t>
            </a:r>
            <a:r>
              <a:rPr lang="en-US" b="1" dirty="0"/>
              <a:t>True </a:t>
            </a:r>
            <a:r>
              <a:rPr lang="en-US" b="1" dirty="0" smtClean="0"/>
              <a:t>Color</a:t>
            </a:r>
            <a:r>
              <a:rPr lang="ru-RU" b="1" dirty="0" smtClean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dirty="0" smtClean="0"/>
              <a:t>(3 байта на пиксель)</a:t>
            </a:r>
          </a:p>
          <a:p>
            <a:pPr indent="0" algn="ctr"/>
            <a:r>
              <a:rPr lang="ru-RU" dirty="0" smtClean="0"/>
              <a:t>Количество цветов: </a:t>
            </a:r>
            <a:br>
              <a:rPr lang="ru-RU" dirty="0" smtClean="0"/>
            </a:br>
            <a:r>
              <a:rPr lang="ru-RU" dirty="0" smtClean="0"/>
              <a:t>256</a:t>
            </a:r>
            <a:r>
              <a:rPr lang="en-US" baseline="30000" dirty="0" smtClean="0"/>
              <a:t>3</a:t>
            </a:r>
            <a:r>
              <a:rPr lang="ru-RU" dirty="0" smtClean="0"/>
              <a:t> = </a:t>
            </a:r>
            <a:r>
              <a:rPr lang="ru-RU" b="1" dirty="0"/>
              <a:t>16 777 216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157531"/>
              </p:ext>
            </p:extLst>
          </p:nvPr>
        </p:nvGraphicFramePr>
        <p:xfrm>
          <a:off x="4644008" y="1260109"/>
          <a:ext cx="3200356" cy="1280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355594">
                  <a:extLst>
                    <a:ext uri="{9D8B030D-6E8A-4147-A177-3AD203B41FA5}">
                      <a16:colId xmlns:a16="http://schemas.microsoft.com/office/drawing/2014/main" xmlns="" val="4144786131"/>
                    </a:ext>
                  </a:extLst>
                </a:gridCol>
                <a:gridCol w="3555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55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55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555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555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5559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5559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5559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>
          <a:xfrm>
            <a:off x="642910" y="2636912"/>
            <a:ext cx="3893086" cy="1548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/>
            <a:r>
              <a:rPr lang="ru-RU" dirty="0" smtClean="0"/>
              <a:t>Режим </a:t>
            </a:r>
            <a:r>
              <a:rPr lang="en-US" b="1" dirty="0" smtClean="0"/>
              <a:t>High Color</a:t>
            </a:r>
            <a:endParaRPr lang="ru-RU" b="1" dirty="0" smtClean="0"/>
          </a:p>
          <a:p>
            <a:pPr indent="0" algn="ctr"/>
            <a:r>
              <a:rPr lang="ru-RU" dirty="0" smtClean="0"/>
              <a:t>(2 </a:t>
            </a:r>
            <a:r>
              <a:rPr lang="ru-RU" dirty="0"/>
              <a:t>байта на пиксель)</a:t>
            </a:r>
          </a:p>
          <a:p>
            <a:pPr indent="0" algn="ctr"/>
            <a:r>
              <a:rPr lang="ru-RU" dirty="0" smtClean="0"/>
              <a:t>Количество цветов: </a:t>
            </a:r>
            <a:br>
              <a:rPr lang="ru-RU" dirty="0" smtClean="0"/>
            </a:br>
            <a:r>
              <a:rPr lang="en-US" dirty="0" smtClean="0"/>
              <a:t>32</a:t>
            </a:r>
            <a:r>
              <a:rPr lang="ru-RU" dirty="0" smtClean="0"/>
              <a:t> · </a:t>
            </a:r>
            <a:r>
              <a:rPr lang="en-US" dirty="0" smtClean="0"/>
              <a:t>64</a:t>
            </a:r>
            <a:r>
              <a:rPr lang="ru-RU" dirty="0" smtClean="0"/>
              <a:t> · </a:t>
            </a:r>
            <a:r>
              <a:rPr lang="en-US" dirty="0" smtClean="0"/>
              <a:t>32</a:t>
            </a:r>
            <a:r>
              <a:rPr lang="ru-RU" dirty="0" smtClean="0"/>
              <a:t> = </a:t>
            </a:r>
            <a:r>
              <a:rPr lang="en-US" b="1" dirty="0" smtClean="0"/>
              <a:t>65 536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765289"/>
              </p:ext>
            </p:extLst>
          </p:nvPr>
        </p:nvGraphicFramePr>
        <p:xfrm>
          <a:off x="4644008" y="2754448"/>
          <a:ext cx="2800311" cy="128016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400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575556" y="4293096"/>
            <a:ext cx="8268899" cy="2304256"/>
            <a:chOff x="2753877" y="4410750"/>
            <a:chExt cx="8268899" cy="2304256"/>
          </a:xfrm>
        </p:grpSpPr>
        <p:sp>
          <p:nvSpPr>
            <p:cNvPr id="9" name="Овал 8"/>
            <p:cNvSpPr/>
            <p:nvPr/>
          </p:nvSpPr>
          <p:spPr>
            <a:xfrm>
              <a:off x="2821231" y="5141740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2753877" y="4410750"/>
              <a:ext cx="8265105" cy="2304256"/>
              <a:chOff x="1974580" y="4694836"/>
              <a:chExt cx="5960025" cy="2304256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1974580" y="4694836"/>
                <a:ext cx="594480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1989799" y="6999092"/>
                <a:ext cx="594480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Подзаголовок 5"/>
            <p:cNvSpPr txBox="1">
              <a:spLocks/>
            </p:cNvSpPr>
            <p:nvPr/>
          </p:nvSpPr>
          <p:spPr>
            <a:xfrm>
              <a:off x="3535611" y="4516918"/>
              <a:ext cx="7487165" cy="19396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Глубина цвета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 </a:t>
              </a:r>
              <a:r>
                <a:rPr lang="ru-RU" sz="2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– количество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бит, используемое для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представления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цвета при кодировании одного пикселя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растровой графики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или видеоизображения.</a:t>
              </a:r>
            </a:p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Палитра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 </a:t>
              </a:r>
              <a:r>
                <a:rPr lang="ru-RU" sz="2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) –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количество цветов, которые могут быть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использованы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воспроизведения изображения. Справедливо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соотношение: </a:t>
              </a:r>
              <a:r>
                <a:rPr lang="en-US" sz="2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N = 2</a:t>
              </a:r>
              <a:r>
                <a:rPr lang="en-US" sz="2200" b="1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en-US" sz="2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364" y="3033645"/>
            <a:ext cx="694862" cy="721847"/>
          </a:xfrm>
          <a:prstGeom prst="rect">
            <a:avLst/>
          </a:prstGeom>
        </p:spPr>
      </p:pic>
      <p:pic>
        <p:nvPicPr>
          <p:cNvPr id="15" name="Picture 2" descr="C:\Documents and Settings\Администратор.HOME-FDD52612A3\Рабочий стол\Ирина_Раб стол\10-1 Картинки\кнопка2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6197" y="3396336"/>
            <a:ext cx="828675" cy="822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477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Стеганография</a:t>
            </a:r>
            <a:endParaRPr lang="ru-RU" dirty="0"/>
          </a:p>
        </p:txBody>
      </p:sp>
      <p:sp>
        <p:nvSpPr>
          <p:cNvPr id="3" name="Определение"/>
          <p:cNvSpPr>
            <a:spLocks noGrp="1"/>
          </p:cNvSpPr>
          <p:nvPr>
            <p:ph idx="4294967295"/>
          </p:nvPr>
        </p:nvSpPr>
        <p:spPr>
          <a:xfrm>
            <a:off x="642911" y="1089025"/>
            <a:ext cx="8213752" cy="708025"/>
          </a:xfrm>
        </p:spPr>
        <p:txBody>
          <a:bodyPr/>
          <a:lstStyle/>
          <a:p>
            <a:r>
              <a:rPr lang="ru-RU" sz="2000" b="1" dirty="0" smtClean="0"/>
              <a:t>Стеганография – </a:t>
            </a:r>
            <a:r>
              <a:rPr lang="ru-RU" sz="2000" dirty="0" smtClean="0"/>
              <a:t>способ </a:t>
            </a:r>
            <a:r>
              <a:rPr lang="ru-RU" sz="2000" dirty="0"/>
              <a:t>передачи </a:t>
            </a:r>
            <a:r>
              <a:rPr lang="ru-RU" sz="2000" dirty="0" smtClean="0"/>
              <a:t>информации</a:t>
            </a:r>
            <a:r>
              <a:rPr lang="ru-RU" sz="2000" dirty="0"/>
              <a:t> с учётом сохранения в тайне самого факта такой </a:t>
            </a:r>
            <a:r>
              <a:rPr lang="ru-RU" sz="2000" dirty="0" smtClean="0"/>
              <a:t>передачи. </a:t>
            </a:r>
            <a:endParaRPr lang="ru-RU" sz="2000" dirty="0"/>
          </a:p>
        </p:txBody>
      </p:sp>
      <p:sp>
        <p:nvSpPr>
          <p:cNvPr id="5" name="Абзац"/>
          <p:cNvSpPr/>
          <p:nvPr/>
        </p:nvSpPr>
        <p:spPr>
          <a:xfrm>
            <a:off x="641292" y="1772816"/>
            <a:ext cx="820800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8775" algn="just">
              <a:spcBef>
                <a:spcPct val="2000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Изменение последнего бита любой цветовой компоненты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 будет видно человеческому глазу, но позволит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сохранить в передаваемом изображении черно-белую картинку со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спрятанной информацией.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Используя три компоненты можно внедрить в исходное изображение три независимых скрытых изображения или спрятать цветную картинку.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Алгоритм"/>
          <p:cNvSpPr txBox="1">
            <a:spLocks/>
          </p:cNvSpPr>
          <p:nvPr/>
        </p:nvSpPr>
        <p:spPr>
          <a:xfrm>
            <a:off x="648663" y="3861048"/>
            <a:ext cx="8208000" cy="151216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Шифрование</a:t>
            </a:r>
            <a:r>
              <a:rPr lang="ru-RU" sz="2000" dirty="0" smtClean="0"/>
              <a:t>: Старшие биты каждой компоненты секретного изображения запомним в последних битах открытого изображения. </a:t>
            </a:r>
          </a:p>
          <a:p>
            <a:r>
              <a:rPr lang="ru-RU" sz="2000" b="1" dirty="0" smtClean="0"/>
              <a:t>Дешифрование</a:t>
            </a:r>
            <a:r>
              <a:rPr lang="ru-RU" sz="2000" dirty="0" smtClean="0"/>
              <a:t>: </a:t>
            </a:r>
            <a:r>
              <a:rPr lang="ru-RU" sz="2000" dirty="0"/>
              <a:t>Для </a:t>
            </a:r>
            <a:r>
              <a:rPr lang="ru-RU" sz="2000" dirty="0" smtClean="0"/>
              <a:t>прочтения скрытой информации переместим младшие биты на первые позиции. </a:t>
            </a:r>
            <a:endParaRPr lang="ru-RU" sz="2000" dirty="0"/>
          </a:p>
        </p:txBody>
      </p:sp>
      <p:sp>
        <p:nvSpPr>
          <p:cNvPr id="58" name="Прямоугольник белый"/>
          <p:cNvSpPr/>
          <p:nvPr/>
        </p:nvSpPr>
        <p:spPr>
          <a:xfrm>
            <a:off x="467544" y="1076068"/>
            <a:ext cx="8568952" cy="5521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ешифрованное"/>
          <p:cNvSpPr txBox="1"/>
          <p:nvPr/>
        </p:nvSpPr>
        <p:spPr>
          <a:xfrm>
            <a:off x="6336196" y="5589240"/>
            <a:ext cx="22436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Декодированное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изображение</a:t>
            </a:r>
          </a:p>
        </p:txBody>
      </p:sp>
      <p:pic>
        <p:nvPicPr>
          <p:cNvPr id="27" name="Дешифрованное -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Дешифрованное -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pic>
        <p:nvPicPr>
          <p:cNvPr id="37" name="Дешифрованное-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pic>
        <p:nvPicPr>
          <p:cNvPr id="40" name="Дешифровнное -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pic>
        <p:nvPicPr>
          <p:cNvPr id="43" name="Дешифровка -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pic>
        <p:nvPicPr>
          <p:cNvPr id="45" name="Дешифровка-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pic>
        <p:nvPicPr>
          <p:cNvPr id="50" name="дешифрованное -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pic>
        <p:nvPicPr>
          <p:cNvPr id="57" name="Дешифровка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3844300"/>
            <a:ext cx="2428875" cy="2428875"/>
          </a:xfrm>
          <a:prstGeom prst="rect">
            <a:avLst/>
          </a:prstGeom>
        </p:spPr>
      </p:pic>
      <p:graphicFrame>
        <p:nvGraphicFramePr>
          <p:cNvPr id="4" name="Таблица 7-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303150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34" name="Таблица 6-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545762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35" name="Таблица 5-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39097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38" name="Таблица 4-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55616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41" name="Таблица 3-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851563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44" name="Таблица 2-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762737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24496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6163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48" name="Таблица 1-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101815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24496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6163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graphicFrame>
        <p:nvGraphicFramePr>
          <p:cNvPr id="51" name="Таблица 0-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652130"/>
              </p:ext>
            </p:extLst>
          </p:nvPr>
        </p:nvGraphicFramePr>
        <p:xfrm>
          <a:off x="6430259" y="3645024"/>
          <a:ext cx="2426404" cy="323144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03298">
                  <a:extLst>
                    <a:ext uri="{9D8B030D-6E8A-4147-A177-3AD203B41FA5}">
                      <a16:colId xmlns:a16="http://schemas.microsoft.com/office/drawing/2014/main" xmlns="" val="2406491330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1089178854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464889169"/>
                    </a:ext>
                  </a:extLst>
                </a:gridCol>
                <a:gridCol w="303298">
                  <a:extLst>
                    <a:ext uri="{9D8B030D-6E8A-4147-A177-3AD203B41FA5}">
                      <a16:colId xmlns:a16="http://schemas.microsoft.com/office/drawing/2014/main" xmlns="" val="1156672618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3318685145"/>
                    </a:ext>
                  </a:extLst>
                </a:gridCol>
                <a:gridCol w="303302">
                  <a:extLst>
                    <a:ext uri="{9D8B030D-6E8A-4147-A177-3AD203B41FA5}">
                      <a16:colId xmlns:a16="http://schemas.microsoft.com/office/drawing/2014/main" xmlns="" val="2556657304"/>
                    </a:ext>
                  </a:extLst>
                </a:gridCol>
                <a:gridCol w="244968">
                  <a:extLst>
                    <a:ext uri="{9D8B030D-6E8A-4147-A177-3AD203B41FA5}">
                      <a16:colId xmlns:a16="http://schemas.microsoft.com/office/drawing/2014/main" xmlns="" val="3396880440"/>
                    </a:ext>
                  </a:extLst>
                </a:gridCol>
                <a:gridCol w="361632">
                  <a:extLst>
                    <a:ext uri="{9D8B030D-6E8A-4147-A177-3AD203B41FA5}">
                      <a16:colId xmlns:a16="http://schemas.microsoft.com/office/drawing/2014/main" xmlns="" val="3602671000"/>
                    </a:ext>
                  </a:extLst>
                </a:gridCol>
              </a:tblGrid>
              <a:tr h="271987"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9784" marR="109784" marT="54892" marB="548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7991970"/>
                  </a:ext>
                </a:extLst>
              </a:tr>
            </a:tbl>
          </a:graphicData>
        </a:graphic>
      </p:graphicFrame>
      <p:pic>
        <p:nvPicPr>
          <p:cNvPr id="25" name="Шишки оригинал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13" y="1307861"/>
            <a:ext cx="2428875" cy="2428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Исходное"/>
          <p:cNvSpPr txBox="1"/>
          <p:nvPr/>
        </p:nvSpPr>
        <p:spPr>
          <a:xfrm rot="16200000">
            <a:off x="225241" y="3472938"/>
            <a:ext cx="1447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Исходные </a:t>
            </a:r>
          </a:p>
        </p:txBody>
      </p:sp>
      <p:pic>
        <p:nvPicPr>
          <p:cNvPr id="55" name="Исходный секрет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13" y="3844300"/>
            <a:ext cx="2414700" cy="24147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228184" y="1304925"/>
            <a:ext cx="18697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Изображение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секретом</a:t>
            </a:r>
          </a:p>
        </p:txBody>
      </p:sp>
      <p:pic>
        <p:nvPicPr>
          <p:cNvPr id="28" name="секретное -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Секретное -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  <p:pic>
        <p:nvPicPr>
          <p:cNvPr id="36" name="Секретное -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  <p:pic>
        <p:nvPicPr>
          <p:cNvPr id="39" name="Секретное -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  <p:pic>
        <p:nvPicPr>
          <p:cNvPr id="42" name="Секретное -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  <p:pic>
        <p:nvPicPr>
          <p:cNvPr id="46" name="Секретное -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  <p:pic>
        <p:nvPicPr>
          <p:cNvPr id="49" name="Секретное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  <p:pic>
        <p:nvPicPr>
          <p:cNvPr id="56" name="Секретное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947" y="1280276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5" grpId="1" animBg="1"/>
      <p:bldP spid="6" grpId="0" animBg="1"/>
      <p:bldP spid="6" grpId="1" animBg="1"/>
      <p:bldP spid="58" grpId="0" animBg="1"/>
      <p:bldP spid="31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RGB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2105426"/>
          </a:xfrm>
        </p:spPr>
        <p:txBody>
          <a:bodyPr/>
          <a:lstStyle/>
          <a:p>
            <a:pPr indent="0"/>
            <a:r>
              <a:rPr lang="ru-RU" b="1" dirty="0" smtClean="0">
                <a:solidFill>
                  <a:srgbClr val="0070C0"/>
                </a:solidFill>
              </a:rPr>
              <a:t>Задание 1</a:t>
            </a:r>
            <a:r>
              <a:rPr lang="ru-RU" dirty="0" smtClean="0"/>
              <a:t>. По каналу </a:t>
            </a:r>
            <a:r>
              <a:rPr lang="ru-RU" dirty="0"/>
              <a:t>связи, </a:t>
            </a:r>
            <a:r>
              <a:rPr lang="ru-RU" dirty="0" smtClean="0"/>
              <a:t>обеспечивающему </a:t>
            </a:r>
            <a:r>
              <a:rPr lang="ru-RU" dirty="0"/>
              <a:t>передачу </a:t>
            </a:r>
            <a:r>
              <a:rPr lang="ru-RU" dirty="0" smtClean="0"/>
              <a:t>информации </a:t>
            </a:r>
            <a:r>
              <a:rPr lang="ru-RU" dirty="0"/>
              <a:t>со скоростью </a:t>
            </a:r>
            <a:r>
              <a:rPr lang="ru-RU" dirty="0" smtClean="0"/>
              <a:t>6 </a:t>
            </a:r>
            <a:r>
              <a:rPr lang="ru-RU" dirty="0" smtClean="0"/>
              <a:t>Мбит/с, передали </a:t>
            </a:r>
            <a:r>
              <a:rPr lang="ru-RU" dirty="0" smtClean="0"/>
              <a:t>100 </a:t>
            </a:r>
            <a:r>
              <a:rPr lang="ru-RU" dirty="0" smtClean="0"/>
              <a:t>одинаковых квадратных изображений, записанных в режиме </a:t>
            </a:r>
            <a:r>
              <a:rPr lang="en-US" dirty="0" smtClean="0"/>
              <a:t>True Color </a:t>
            </a:r>
            <a:r>
              <a:rPr lang="ru-RU" dirty="0" smtClean="0"/>
              <a:t>цветовой модели </a:t>
            </a:r>
            <a:r>
              <a:rPr lang="en-US" dirty="0" smtClean="0"/>
              <a:t>RGB</a:t>
            </a:r>
            <a:r>
              <a:rPr lang="ru-RU" dirty="0" smtClean="0"/>
              <a:t>. Время передачи составило 25 с. Определите размеры одного изображения в пикселях.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3212976"/>
            <a:ext cx="22145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Дано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Мбит/с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>
                <a:latin typeface="Arial" pitchFamily="34" charset="0"/>
                <a:cs typeface="Arial" pitchFamily="34" charset="0"/>
              </a:rPr>
              <a:t>K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/>
              <a:t>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24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бита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200" baseline="-25000" dirty="0" smtClean="0">
                <a:latin typeface="Arial" pitchFamily="34" charset="0"/>
                <a:cs typeface="Arial" pitchFamily="34" charset="0"/>
              </a:rPr>
            </a:br>
            <a:r>
              <a:rPr lang="en-US" sz="22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25 c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200" baseline="-25000" dirty="0" smtClean="0">
                <a:latin typeface="Arial" pitchFamily="34" charset="0"/>
                <a:cs typeface="Arial" pitchFamily="34" charset="0"/>
              </a:rPr>
            </a:b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50045" y="5141811"/>
            <a:ext cx="162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726346" y="3284984"/>
            <a:ext cx="0" cy="237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3568" y="5153831"/>
            <a:ext cx="19977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x (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азмер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- ?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Формула"/>
          <p:cNvSpPr txBox="1"/>
          <p:nvPr/>
        </p:nvSpPr>
        <p:spPr>
          <a:xfrm>
            <a:off x="4788024" y="3176972"/>
            <a:ext cx="300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K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Формула"/>
          <p:cNvSpPr txBox="1"/>
          <p:nvPr/>
        </p:nvSpPr>
        <p:spPr>
          <a:xfrm>
            <a:off x="2807804" y="3675221"/>
            <a:ext cx="6215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K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 V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 t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Формула"/>
          <p:cNvSpPr txBox="1"/>
          <p:nvPr/>
        </p:nvSpPr>
        <p:spPr>
          <a:xfrm>
            <a:off x="2771800" y="6166465"/>
            <a:ext cx="52149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х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пикселей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Формула"/>
          <p:cNvSpPr txBox="1"/>
          <p:nvPr/>
        </p:nvSpPr>
        <p:spPr>
          <a:xfrm>
            <a:off x="2771800" y="3176972"/>
            <a:ext cx="300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V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t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Формула"/>
          <p:cNvSpPr txBox="1"/>
          <p:nvPr/>
        </p:nvSpPr>
        <p:spPr>
          <a:xfrm>
            <a:off x="2771800" y="4173470"/>
            <a:ext cx="2952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=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·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t) / (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K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Формула"/>
          <p:cNvSpPr txBox="1"/>
          <p:nvPr/>
        </p:nvSpPr>
        <p:spPr>
          <a:xfrm>
            <a:off x="2771800" y="4671719"/>
            <a:ext cx="55446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=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6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1024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5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/ (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6 ·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Формула"/>
          <p:cNvSpPr txBox="1"/>
          <p:nvPr/>
        </p:nvSpPr>
        <p:spPr>
          <a:xfrm>
            <a:off x="2771800" y="5169968"/>
            <a:ext cx="52565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22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 = (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1024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/ (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·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)</a:t>
            </a:r>
            <a:r>
              <a:rPr lang="ru-RU" sz="22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aseline="30000" dirty="0">
                <a:latin typeface="Arial" pitchFamily="34" charset="0"/>
                <a:cs typeface="Arial" pitchFamily="34" charset="0"/>
              </a:rPr>
              <a:t>2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Формула"/>
          <p:cNvSpPr txBox="1"/>
          <p:nvPr/>
        </p:nvSpPr>
        <p:spPr>
          <a:xfrm>
            <a:off x="2771800" y="5668217"/>
            <a:ext cx="52565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=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1024 / 4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256</a:t>
            </a:r>
            <a:r>
              <a:rPr lang="en-US" sz="22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200" baseline="30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78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HSB</a:t>
            </a:r>
            <a:endParaRPr lang="ru-RU" dirty="0"/>
          </a:p>
        </p:txBody>
      </p:sp>
      <p:grpSp>
        <p:nvGrpSpPr>
          <p:cNvPr id="49" name="Группа 48"/>
          <p:cNvGrpSpPr/>
          <p:nvPr/>
        </p:nvGrpSpPr>
        <p:grpSpPr>
          <a:xfrm>
            <a:off x="1691680" y="2276872"/>
            <a:ext cx="5743848" cy="3419507"/>
            <a:chOff x="1515854" y="1952836"/>
            <a:chExt cx="6438152" cy="3832850"/>
          </a:xfrm>
        </p:grpSpPr>
        <p:sp>
          <p:nvSpPr>
            <p:cNvPr id="5" name="Овал 4"/>
            <p:cNvSpPr/>
            <p:nvPr/>
          </p:nvSpPr>
          <p:spPr>
            <a:xfrm>
              <a:off x="2843808" y="2037896"/>
              <a:ext cx="3708412" cy="3708412"/>
            </a:xfrm>
            <a:prstGeom prst="ellipse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39447" y="3531685"/>
              <a:ext cx="1320986" cy="793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0°</a:t>
              </a:r>
            </a:p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красный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2843808" y="3892102"/>
              <a:ext cx="370841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3600000" flipH="1">
              <a:off x="2843809" y="3892102"/>
              <a:ext cx="370841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-3600000" flipH="1">
              <a:off x="2843809" y="3892102"/>
              <a:ext cx="370841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515854" y="3531685"/>
              <a:ext cx="1257668" cy="793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0°</a:t>
              </a:r>
            </a:p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голубой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30939" y="1952836"/>
              <a:ext cx="1728278" cy="448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60° желтый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42103" y="5337212"/>
              <a:ext cx="1662372" cy="448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240° синий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871292" y="1952836"/>
              <a:ext cx="2010730" cy="448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120° зеленый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635094" y="5301208"/>
              <a:ext cx="2318912" cy="4484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300° пурпурный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55650" y="1089025"/>
            <a:ext cx="80645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Цветовой оттенок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Hue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один из цветов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спектра. </a:t>
            </a: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Цветовой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оттенок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величина угла на круге.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6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356" y="5665058"/>
            <a:ext cx="730537" cy="730537"/>
          </a:xfrm>
          <a:prstGeom prst="rect">
            <a:avLst/>
          </a:prstGeom>
          <a:effectLst>
            <a:outerShdw blurRad="63500" dist="38100" dir="2700000" sx="101000" sy="101000" algn="tl" rotWithShape="0">
              <a:prstClr val="black">
                <a:alpha val="6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HSB</a:t>
            </a:r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6478177" y="3329795"/>
            <a:ext cx="0" cy="2983506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5887678" y="5473491"/>
            <a:ext cx="1134450" cy="397058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79192" y="4969435"/>
            <a:ext cx="1751423" cy="6129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888729" y="4069335"/>
            <a:ext cx="3132348" cy="109632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397532" y="3241243"/>
            <a:ext cx="4114743" cy="144016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79585" y="2485159"/>
            <a:ext cx="4750636" cy="1662722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4792499" y="2640892"/>
            <a:ext cx="3704178" cy="1313315"/>
          </a:xfrm>
          <a:prstGeom prst="arc">
            <a:avLst>
              <a:gd name="adj1" fmla="val 18551787"/>
              <a:gd name="adj2" fmla="val 584497"/>
            </a:avLst>
          </a:prstGeom>
          <a:ln w="28575"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6491250" y="1906642"/>
            <a:ext cx="0" cy="1364733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619645" y="3278479"/>
            <a:ext cx="1882976" cy="284128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205117">
            <a:off x="7871927" y="2344170"/>
            <a:ext cx="536909" cy="356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Тон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20985798">
            <a:off x="4321081" y="3009354"/>
            <a:ext cx="1791164" cy="356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Насыщенность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6200000">
            <a:off x="6071924" y="2148083"/>
            <a:ext cx="12473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Яркость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650" y="2060848"/>
            <a:ext cx="334829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Насыщенность цвета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Saturation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степень разбавления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его белым цветом.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6122" y="4704596"/>
            <a:ext cx="410816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Яркость цвета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Brightness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– 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зависит от добавления к нему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чёрного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цвета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чем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больше чёрного цвета, тем меньше яркость.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55650" y="1089025"/>
            <a:ext cx="80645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Цветовой оттенок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Hue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один из цветов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спектра. </a:t>
            </a: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Цветовой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оттенок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величина угла на круге.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Documents and Settings\Администратор.HOME-FDD52612A3\Рабочий стол\Ирина_Раб стол\10-1 Картинки\кнопка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91475" y="5825471"/>
            <a:ext cx="828675" cy="822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80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7" grpId="0" animBg="1"/>
      <p:bldP spid="16" grpId="0" animBg="1"/>
      <p:bldP spid="15" grpId="0" animBg="1"/>
      <p:bldP spid="22" grpId="0" animBg="1"/>
      <p:bldP spid="33" grpId="0"/>
      <p:bldP spid="34" grpId="0"/>
      <p:bldP spid="40" grpId="0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HSB</a:t>
            </a:r>
            <a:endParaRPr lang="ru-RU" dirty="0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2021789" y="2339329"/>
            <a:ext cx="1362079" cy="209357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Круговая 46"/>
          <p:cNvSpPr/>
          <p:nvPr/>
        </p:nvSpPr>
        <p:spPr>
          <a:xfrm>
            <a:off x="1162403" y="1976575"/>
            <a:ext cx="4436670" cy="1556447"/>
          </a:xfrm>
          <a:prstGeom prst="pie">
            <a:avLst>
              <a:gd name="adj1" fmla="val 8823181"/>
              <a:gd name="adj2" fmla="val 33303"/>
            </a:avLst>
          </a:prstGeom>
          <a:blipFill dpi="0" rotWithShape="1">
            <a:blip r:embed="rId2"/>
            <a:srcRect/>
            <a:stretch>
              <a:fillRect r="-4000" b="-1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2015716" y="2344668"/>
            <a:ext cx="1368154" cy="39604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47" idx="0"/>
          </p:cNvCxnSpPr>
          <p:nvPr/>
        </p:nvCxnSpPr>
        <p:spPr>
          <a:xfrm flipH="1" flipV="1">
            <a:off x="3383869" y="2740713"/>
            <a:ext cx="2215204" cy="140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Дуга 94"/>
          <p:cNvSpPr/>
          <p:nvPr/>
        </p:nvSpPr>
        <p:spPr>
          <a:xfrm>
            <a:off x="2792401" y="2417379"/>
            <a:ext cx="1212484" cy="666611"/>
          </a:xfrm>
          <a:prstGeom prst="arc">
            <a:avLst>
              <a:gd name="adj1" fmla="val 11845191"/>
              <a:gd name="adj2" fmla="val 21491588"/>
            </a:avLst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a:endParaRPr>
          </a:p>
        </p:txBody>
      </p:sp>
      <p:sp>
        <p:nvSpPr>
          <p:cNvPr id="96" name="Дуга 95"/>
          <p:cNvSpPr/>
          <p:nvPr/>
        </p:nvSpPr>
        <p:spPr>
          <a:xfrm flipH="1">
            <a:off x="2792401" y="3961864"/>
            <a:ext cx="1212484" cy="666611"/>
          </a:xfrm>
          <a:prstGeom prst="arc">
            <a:avLst>
              <a:gd name="adj1" fmla="val 16282972"/>
              <a:gd name="adj2" fmla="val 18878306"/>
            </a:avLst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a:endParaRPr>
          </a:p>
        </p:txBody>
      </p:sp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353243"/>
              </p:ext>
            </p:extLst>
          </p:nvPr>
        </p:nvGraphicFramePr>
        <p:xfrm>
          <a:off x="3849502" y="5013176"/>
          <a:ext cx="4608510" cy="128016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1502409">
                  <a:extLst>
                    <a:ext uri="{9D8B030D-6E8A-4147-A177-3AD203B41FA5}">
                      <a16:colId xmlns:a16="http://schemas.microsoft.com/office/drawing/2014/main" xmlns="" val="4144786131"/>
                    </a:ext>
                  </a:extLst>
                </a:gridCol>
                <a:gridCol w="3451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51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51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451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512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4512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451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4512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4512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Hue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Saturation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Brightness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489462" y="5445224"/>
            <a:ext cx="532859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53458" y="5877272"/>
            <a:ext cx="532859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rot="1073936">
            <a:off x="3608995" y="2150955"/>
            <a:ext cx="676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147</a:t>
            </a:r>
            <a:r>
              <a:rPr lang="ru-RU" sz="2000" dirty="0" smtClean="0">
                <a:cs typeface="Arial" panose="020B0604020202020204" pitchFamily="34" charset="0"/>
              </a:rPr>
              <a:t>°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527884" y="3104964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95%</a:t>
            </a:r>
            <a:endParaRPr lang="ru-RU" sz="2000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899592" y="1772816"/>
            <a:ext cx="4949820" cy="2664296"/>
            <a:chOff x="899592" y="1772816"/>
            <a:chExt cx="4949820" cy="266429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899592" y="1772816"/>
              <a:ext cx="4949820" cy="2664296"/>
              <a:chOff x="899592" y="1768604"/>
              <a:chExt cx="4949820" cy="2664296"/>
            </a:xfrm>
          </p:grpSpPr>
          <p:sp>
            <p:nvSpPr>
              <p:cNvPr id="19" name="Круговая 46"/>
              <p:cNvSpPr/>
              <p:nvPr/>
            </p:nvSpPr>
            <p:spPr>
              <a:xfrm>
                <a:off x="899592" y="1768604"/>
                <a:ext cx="4949820" cy="1736467"/>
              </a:xfrm>
              <a:prstGeom prst="pie">
                <a:avLst>
                  <a:gd name="adj1" fmla="val 8956808"/>
                  <a:gd name="adj2" fmla="val 21597033"/>
                </a:avLst>
              </a:prstGeom>
              <a:noFill/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7" name="Прямая соединительная линия 6"/>
              <p:cNvCxnSpPr/>
              <p:nvPr/>
            </p:nvCxnSpPr>
            <p:spPr>
              <a:xfrm>
                <a:off x="1187698" y="3050014"/>
                <a:ext cx="2196170" cy="1382886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>
                <a:stCxn id="19" idx="0"/>
              </p:cNvCxnSpPr>
              <p:nvPr/>
            </p:nvCxnSpPr>
            <p:spPr>
              <a:xfrm flipH="1">
                <a:off x="3383868" y="2636838"/>
                <a:ext cx="2465544" cy="179606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 стрелкой 47"/>
              <p:cNvCxnSpPr/>
              <p:nvPr/>
            </p:nvCxnSpPr>
            <p:spPr>
              <a:xfrm flipH="1" flipV="1">
                <a:off x="2123728" y="3388784"/>
                <a:ext cx="1260140" cy="1044116"/>
              </a:xfrm>
              <a:prstGeom prst="straightConnector1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Прямая соединительная линия 57"/>
            <p:cNvCxnSpPr/>
            <p:nvPr/>
          </p:nvCxnSpPr>
          <p:spPr>
            <a:xfrm>
              <a:off x="3383868" y="2636838"/>
              <a:ext cx="0" cy="176427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021" y="1090192"/>
            <a:ext cx="1243587" cy="1243587"/>
          </a:xfrm>
          <a:prstGeom prst="rect">
            <a:avLst/>
          </a:prstGeom>
          <a:effectLst>
            <a:outerShdw blurRad="63500" dist="38100" dir="2700000" sx="101000" sy="101000" algn="tl" rotWithShape="0">
              <a:prstClr val="black">
                <a:alpha val="60000"/>
              </a:prstClr>
            </a:outerShdw>
          </a:effectLst>
        </p:spPr>
      </p:pic>
      <p:cxnSp>
        <p:nvCxnSpPr>
          <p:cNvPr id="57" name="Прямая соединительная линия 56"/>
          <p:cNvCxnSpPr/>
          <p:nvPr/>
        </p:nvCxnSpPr>
        <p:spPr>
          <a:xfrm flipH="1" flipV="1">
            <a:off x="1393874" y="1345306"/>
            <a:ext cx="621842" cy="9993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11331" y="400506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79%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2663788" y="4000852"/>
            <a:ext cx="432085" cy="36004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015716" y="4360892"/>
            <a:ext cx="64807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 flipV="1">
            <a:off x="3383868" y="2740712"/>
            <a:ext cx="1" cy="1692189"/>
          </a:xfrm>
          <a:prstGeom prst="line">
            <a:avLst/>
          </a:prstGeom>
          <a:ln w="1905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6048164" y="1089025"/>
            <a:ext cx="27719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Пространство цветов модели HSB может быть представлено в</a:t>
            </a: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форме вложенных концентрических конусов с общей вершиной и</a:t>
            </a: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общей осью симметрии</a:t>
            </a:r>
          </a:p>
        </p:txBody>
      </p:sp>
    </p:spTree>
    <p:extLst>
      <p:ext uri="{BB962C8B-B14F-4D97-AF65-F5344CB8AC3E}">
        <p14:creationId xmlns:p14="http://schemas.microsoft.com/office/powerpoint/2010/main" val="310868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95" grpId="0" animBg="1"/>
      <p:bldP spid="96" grpId="0" animBg="1"/>
      <p:bldP spid="4" grpId="0" animBg="1"/>
      <p:bldP spid="15" grpId="0" animBg="1"/>
      <p:bldP spid="5" grpId="0"/>
      <p:bldP spid="18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619672" y="2168860"/>
            <a:ext cx="6300700" cy="442879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CMYK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6516216" y="2744924"/>
            <a:ext cx="36004" cy="2664296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5148064" y="2744924"/>
            <a:ext cx="1404156" cy="1116124"/>
          </a:xfrm>
          <a:prstGeom prst="straightConnector1">
            <a:avLst/>
          </a:prstGeom>
          <a:ln w="38100"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923928" y="2744924"/>
            <a:ext cx="2628292" cy="0"/>
          </a:xfrm>
          <a:prstGeom prst="straightConnector1">
            <a:avLst/>
          </a:prstGeom>
          <a:ln w="38100">
            <a:solidFill>
              <a:srgbClr val="00FF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42910" y="1117986"/>
            <a:ext cx="8244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Субтрактивная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(вычитающая)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модель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CMYK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единичный куб с осями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Cyan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(голубой),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Magenta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(пурпурный),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Yellow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(желтый). Цвет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черный) добавлен для корректировки  яркости.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5636" y="6085703"/>
            <a:ext cx="1023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1, 1, 1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71183" y="3582738"/>
            <a:ext cx="1172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1, 1, 0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79812" y="2436783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1, 0, 0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6497" y="2435880"/>
            <a:ext cx="1152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0, 0, 0</a:t>
            </a:r>
            <a:endParaRPr lang="ru-RU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32240" y="5101637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0, 1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79812" y="5117122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1, 0, 1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00092" y="6125234"/>
            <a:ext cx="1047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0, 1, 1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63988" y="3244914"/>
            <a:ext cx="102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0, 1, 0</a:t>
            </a:r>
          </a:p>
        </p:txBody>
      </p:sp>
      <p:pic>
        <p:nvPicPr>
          <p:cNvPr id="22" name="Шарики оси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2" y="2512368"/>
            <a:ext cx="4258065" cy="3983744"/>
          </a:xfrm>
          <a:prstGeom prst="rect">
            <a:avLst/>
          </a:prstGeom>
        </p:spPr>
      </p:pic>
      <p:pic>
        <p:nvPicPr>
          <p:cNvPr id="24" name="Шарики куб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2" y="2512368"/>
            <a:ext cx="4258065" cy="3983744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630365" y="2168860"/>
            <a:ext cx="10699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печати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5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9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растр, растровая графика</a:t>
            </a:r>
          </a:p>
          <a:p>
            <a:r>
              <a:rPr lang="ru-RU" dirty="0" smtClean="0"/>
              <a:t>векторная графика</a:t>
            </a:r>
          </a:p>
          <a:p>
            <a:r>
              <a:rPr lang="ru-RU" dirty="0" smtClean="0"/>
              <a:t>пиксель</a:t>
            </a:r>
          </a:p>
          <a:p>
            <a:r>
              <a:rPr lang="ru-RU" dirty="0" smtClean="0"/>
              <a:t>цветовая модель</a:t>
            </a:r>
          </a:p>
          <a:p>
            <a:r>
              <a:rPr lang="ru-RU" dirty="0" smtClean="0"/>
              <a:t>глубина цвета, палитра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513"/>
            <a:ext cx="8215370" cy="4862547"/>
          </a:xfrm>
        </p:spPr>
        <p:txBody>
          <a:bodyPr>
            <a:noAutofit/>
          </a:bodyPr>
          <a:lstStyle/>
          <a:p>
            <a:r>
              <a:rPr lang="ru-RU" dirty="0"/>
              <a:t>Графическая </a:t>
            </a:r>
            <a:r>
              <a:rPr lang="ru-RU" dirty="0" smtClean="0"/>
              <a:t>информация хранится </a:t>
            </a:r>
            <a:r>
              <a:rPr lang="ru-RU" dirty="0"/>
              <a:t>в памяти компьютера в двоичном коде. </a:t>
            </a:r>
            <a:r>
              <a:rPr lang="ru-RU" dirty="0" smtClean="0"/>
              <a:t>Пространственная</a:t>
            </a:r>
            <a:r>
              <a:rPr lang="ru-RU" b="1" dirty="0" smtClean="0"/>
              <a:t> дискретизация </a:t>
            </a:r>
            <a:r>
              <a:rPr lang="ru-RU" dirty="0"/>
              <a:t>и</a:t>
            </a:r>
            <a:r>
              <a:rPr lang="ru-RU" b="1" dirty="0"/>
              <a:t> </a:t>
            </a:r>
            <a:r>
              <a:rPr lang="ru-RU" b="1" dirty="0" smtClean="0"/>
              <a:t>квантование</a:t>
            </a:r>
            <a:r>
              <a:rPr lang="ru-RU" dirty="0" smtClean="0"/>
              <a:t> приводит </a:t>
            </a:r>
            <a:r>
              <a:rPr lang="ru-RU" dirty="0"/>
              <a:t>к потере </a:t>
            </a:r>
            <a:r>
              <a:rPr lang="ru-RU" dirty="0" smtClean="0"/>
              <a:t>некоторой доли </a:t>
            </a:r>
            <a:r>
              <a:rPr lang="ru-RU" dirty="0"/>
              <a:t>информации.</a:t>
            </a:r>
          </a:p>
          <a:p>
            <a:r>
              <a:rPr lang="ru-RU" b="1" dirty="0"/>
              <a:t>Векторный метод </a:t>
            </a:r>
            <a:r>
              <a:rPr lang="ru-RU" dirty="0"/>
              <a:t>кодирования графической информации </a:t>
            </a:r>
            <a:r>
              <a:rPr lang="ru-RU" dirty="0" smtClean="0"/>
              <a:t>основывается </a:t>
            </a:r>
            <a:r>
              <a:rPr lang="ru-RU" dirty="0"/>
              <a:t>на выделении </a:t>
            </a:r>
            <a:r>
              <a:rPr lang="ru-RU" dirty="0" smtClean="0"/>
              <a:t>конечного количества </a:t>
            </a:r>
            <a:r>
              <a:rPr lang="ru-RU" dirty="0"/>
              <a:t>областей </a:t>
            </a:r>
            <a:r>
              <a:rPr lang="ru-RU" dirty="0" smtClean="0"/>
              <a:t>пространства – графических </a:t>
            </a:r>
            <a:r>
              <a:rPr lang="ru-RU" dirty="0"/>
              <a:t>примитивов </a:t>
            </a:r>
            <a:r>
              <a:rPr lang="ru-RU" dirty="0" smtClean="0"/>
              <a:t>(многоугольников</a:t>
            </a:r>
            <a:r>
              <a:rPr lang="ru-RU" dirty="0"/>
              <a:t>, кривых, овалов, </a:t>
            </a:r>
            <a:r>
              <a:rPr lang="ru-RU" dirty="0" smtClean="0"/>
              <a:t>и </a:t>
            </a:r>
            <a:r>
              <a:rPr lang="ru-RU" dirty="0"/>
              <a:t>др.).</a:t>
            </a:r>
          </a:p>
          <a:p>
            <a:r>
              <a:rPr lang="ru-RU" dirty="0"/>
              <a:t>Растровый метод кодирования графической информации </a:t>
            </a:r>
            <a:r>
              <a:rPr lang="ru-RU" dirty="0" smtClean="0"/>
              <a:t>основывается </a:t>
            </a:r>
            <a:r>
              <a:rPr lang="ru-RU" dirty="0"/>
              <a:t>на выделении </a:t>
            </a:r>
            <a:r>
              <a:rPr lang="ru-RU" dirty="0" smtClean="0"/>
              <a:t>конечного количества </a:t>
            </a:r>
            <a:r>
              <a:rPr lang="ru-RU" dirty="0"/>
              <a:t>точек пространства </a:t>
            </a:r>
            <a:r>
              <a:rPr lang="ru-RU" dirty="0"/>
              <a:t>– </a:t>
            </a:r>
            <a:r>
              <a:rPr lang="ru-RU" dirty="0"/>
              <a:t>пикселей</a:t>
            </a:r>
            <a:r>
              <a:rPr lang="ru-RU" dirty="0" smtClean="0"/>
              <a:t>. </a:t>
            </a:r>
            <a:r>
              <a:rPr lang="ru-RU" dirty="0" smtClean="0"/>
              <a:t>Для </a:t>
            </a:r>
            <a:r>
              <a:rPr lang="ru-RU" dirty="0"/>
              <a:t>каждого элемента пространства (области, точки) сохраняется информация о его цвете. </a:t>
            </a:r>
          </a:p>
        </p:txBody>
      </p:sp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513"/>
            <a:ext cx="8215370" cy="4862547"/>
          </a:xfrm>
        </p:spPr>
        <p:txBody>
          <a:bodyPr>
            <a:noAutofit/>
          </a:bodyPr>
          <a:lstStyle/>
          <a:p>
            <a:r>
              <a:rPr lang="ru-RU" dirty="0" smtClean="0"/>
              <a:t>Любой цвет – композиция трёх </a:t>
            </a:r>
            <a:r>
              <a:rPr lang="ru-RU" dirty="0"/>
              <a:t>независимых </a:t>
            </a:r>
            <a:r>
              <a:rPr lang="ru-RU" dirty="0" smtClean="0"/>
              <a:t>цветов. В </a:t>
            </a:r>
            <a:r>
              <a:rPr lang="ru-RU" dirty="0"/>
              <a:t>компьютерной технике чаще всего используются </a:t>
            </a:r>
            <a:r>
              <a:rPr lang="ru-RU" dirty="0" smtClean="0"/>
              <a:t>следующие цветовые модели: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RGB</a:t>
            </a:r>
            <a:r>
              <a:rPr lang="en-US" dirty="0" smtClean="0"/>
              <a:t> </a:t>
            </a:r>
            <a:r>
              <a:rPr lang="en-US" sz="2000" dirty="0"/>
              <a:t>(</a:t>
            </a:r>
            <a:r>
              <a:rPr lang="en-US" sz="2000" dirty="0" smtClean="0"/>
              <a:t>Red</a:t>
            </a:r>
            <a:r>
              <a:rPr lang="ru-RU" sz="2000" dirty="0" smtClean="0"/>
              <a:t> – </a:t>
            </a:r>
            <a:r>
              <a:rPr lang="en-US" sz="2000" dirty="0" smtClean="0"/>
              <a:t>Green</a:t>
            </a:r>
            <a:r>
              <a:rPr lang="ru-RU" sz="2000" dirty="0" smtClean="0"/>
              <a:t> – </a:t>
            </a:r>
            <a:r>
              <a:rPr lang="en-US" sz="2000" dirty="0" smtClean="0"/>
              <a:t>Blue</a:t>
            </a:r>
            <a:r>
              <a:rPr lang="ru-RU" sz="2000" dirty="0" smtClean="0"/>
              <a:t>) </a:t>
            </a:r>
            <a:r>
              <a:rPr lang="ru-RU" dirty="0" smtClean="0"/>
              <a:t>для </a:t>
            </a:r>
            <a:r>
              <a:rPr lang="ru-RU" dirty="0"/>
              <a:t>компьютерной обработки имеющихся </a:t>
            </a:r>
            <a:r>
              <a:rPr lang="ru-RU" dirty="0" smtClean="0"/>
              <a:t>изображений и воспроизведения </a:t>
            </a:r>
            <a:r>
              <a:rPr lang="ru-RU" dirty="0"/>
              <a:t>на </a:t>
            </a:r>
            <a:r>
              <a:rPr lang="ru-RU" dirty="0" smtClean="0"/>
              <a:t>экране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HSB</a:t>
            </a:r>
            <a:r>
              <a:rPr lang="en-US" dirty="0"/>
              <a:t> </a:t>
            </a:r>
            <a:r>
              <a:rPr lang="en-US" sz="2000" dirty="0"/>
              <a:t>(Hue </a:t>
            </a:r>
            <a:r>
              <a:rPr lang="ru-RU" sz="2000" dirty="0" smtClean="0"/>
              <a:t>– </a:t>
            </a:r>
            <a:r>
              <a:rPr lang="en-US" sz="2000" dirty="0" smtClean="0"/>
              <a:t>Saturation</a:t>
            </a:r>
            <a:r>
              <a:rPr lang="ru-RU" sz="2000" dirty="0" smtClean="0"/>
              <a:t> – </a:t>
            </a:r>
            <a:r>
              <a:rPr lang="en-US" sz="2000" dirty="0" smtClean="0"/>
              <a:t>Brightness</a:t>
            </a:r>
            <a:r>
              <a:rPr lang="ru-RU" sz="2000" dirty="0" smtClean="0"/>
              <a:t>) </a:t>
            </a:r>
            <a:r>
              <a:rPr lang="ru-RU" dirty="0" smtClean="0"/>
              <a:t>при </a:t>
            </a:r>
            <a:r>
              <a:rPr lang="ru-RU" dirty="0"/>
              <a:t>создании изображений </a:t>
            </a:r>
            <a:r>
              <a:rPr lang="ru-RU" dirty="0" smtClean="0"/>
              <a:t>инструментами </a:t>
            </a:r>
            <a:r>
              <a:rPr lang="ru-RU" dirty="0"/>
              <a:t>графического </a:t>
            </a:r>
            <a:r>
              <a:rPr lang="ru-RU" dirty="0" smtClean="0"/>
              <a:t>редактора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CMYK</a:t>
            </a:r>
            <a:r>
              <a:rPr lang="en-US" dirty="0" smtClean="0"/>
              <a:t> </a:t>
            </a:r>
            <a:r>
              <a:rPr lang="en-US" sz="2000" dirty="0"/>
              <a:t>(</a:t>
            </a:r>
            <a:r>
              <a:rPr lang="en-US" sz="2000" dirty="0" smtClean="0"/>
              <a:t>Cyan</a:t>
            </a:r>
            <a:r>
              <a:rPr lang="ru-RU" sz="2000" dirty="0" smtClean="0"/>
              <a:t> – </a:t>
            </a:r>
            <a:r>
              <a:rPr lang="en-US" sz="2000" dirty="0" smtClean="0"/>
              <a:t>Magenta</a:t>
            </a:r>
            <a:r>
              <a:rPr lang="ru-RU" sz="2000" dirty="0" smtClean="0"/>
              <a:t> – </a:t>
            </a:r>
            <a:r>
              <a:rPr lang="en-US" sz="2000" dirty="0" smtClean="0"/>
              <a:t>Yellow </a:t>
            </a:r>
            <a:r>
              <a:rPr lang="ru-RU" sz="2000" dirty="0" smtClean="0"/>
              <a:t>– </a:t>
            </a:r>
            <a:r>
              <a:rPr lang="en-US" sz="2000" dirty="0" err="1" smtClean="0"/>
              <a:t>blacK</a:t>
            </a:r>
            <a:r>
              <a:rPr lang="ru-RU" sz="2000" dirty="0" smtClean="0"/>
              <a:t>) </a:t>
            </a:r>
            <a:r>
              <a:rPr lang="ru-RU" dirty="0" smtClean="0"/>
              <a:t>для </a:t>
            </a:r>
            <a:r>
              <a:rPr lang="ru-RU" dirty="0"/>
              <a:t>подготовки </a:t>
            </a:r>
            <a:r>
              <a:rPr lang="ru-RU" dirty="0" smtClean="0"/>
              <a:t>печатных изображений.</a:t>
            </a:r>
          </a:p>
          <a:p>
            <a:r>
              <a:rPr lang="ru-RU" dirty="0"/>
              <a:t>Количество бит, используемое для </a:t>
            </a:r>
            <a:r>
              <a:rPr lang="ru-RU" dirty="0" smtClean="0"/>
              <a:t>кодирования </a:t>
            </a:r>
            <a:r>
              <a:rPr lang="ru-RU" dirty="0"/>
              <a:t>одного </a:t>
            </a:r>
            <a:r>
              <a:rPr lang="ru-RU" dirty="0" smtClean="0"/>
              <a:t>пикселя, называется </a:t>
            </a:r>
            <a:r>
              <a:rPr lang="ru-RU" b="1" dirty="0"/>
              <a:t>глубиной цвета </a:t>
            </a:r>
            <a:r>
              <a:rPr lang="ru-RU" dirty="0"/>
              <a:t>(</a:t>
            </a:r>
            <a:r>
              <a:rPr lang="ru-RU" i="1" dirty="0"/>
              <a:t>i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b="1" dirty="0" smtClean="0"/>
              <a:t>Палитра</a:t>
            </a:r>
            <a:r>
              <a:rPr lang="ru-RU" dirty="0" smtClean="0"/>
              <a:t> (</a:t>
            </a:r>
            <a:r>
              <a:rPr lang="ru-RU" i="1" dirty="0" smtClean="0"/>
              <a:t>N</a:t>
            </a:r>
            <a:r>
              <a:rPr lang="ru-RU" dirty="0" smtClean="0"/>
              <a:t>) – количество </a:t>
            </a:r>
            <a:r>
              <a:rPr lang="ru-RU" dirty="0"/>
              <a:t>цветов, которые могут быть использованы </a:t>
            </a:r>
            <a:r>
              <a:rPr lang="ru-RU" dirty="0" smtClean="0"/>
              <a:t>в изображении.  </a:t>
            </a:r>
            <a:r>
              <a:rPr lang="ru-RU" b="1" i="1" dirty="0"/>
              <a:t>N </a:t>
            </a:r>
            <a:r>
              <a:rPr lang="ru-RU" b="1" dirty="0"/>
              <a:t>= 2</a:t>
            </a:r>
            <a:r>
              <a:rPr lang="ru-RU" b="1" i="1" baseline="30000" dirty="0"/>
              <a:t>i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60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196" y="1089025"/>
            <a:ext cx="83893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из представленных изображений является дискретным?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твет2"/>
          <p:cNvSpPr/>
          <p:nvPr/>
        </p:nvSpPr>
        <p:spPr>
          <a:xfrm>
            <a:off x="6552220" y="4828829"/>
            <a:ext cx="2301975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16832"/>
            <a:ext cx="2485055" cy="230400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074" y="1916832"/>
            <a:ext cx="2291589" cy="230400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7"/>
          <a:stretch/>
        </p:blipFill>
        <p:spPr>
          <a:xfrm>
            <a:off x="3626925" y="1916832"/>
            <a:ext cx="2767879" cy="230400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35037" y="4419110"/>
            <a:ext cx="5509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Все изображения являются дискретными, так как они представлены на слайде. Компьютер не позволяет сохранить изображение без потери качества.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03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196" y="1089025"/>
            <a:ext cx="59050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just">
              <a:buFont typeface="+mj-lt"/>
              <a:buAutoNum type="arabicPeriod" startAt="2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Файл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цветовой модели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RGB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режиме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напечатали 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принтере. Для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печати использовали линейное разрешение 128 пикселей/см. Размеры печатного оттиска изображения 10 х 16 см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Определите размер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файла (в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Мбайтах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твет2"/>
          <p:cNvSpPr/>
          <p:nvPr/>
        </p:nvSpPr>
        <p:spPr>
          <a:xfrm>
            <a:off x="6624228" y="4509120"/>
            <a:ext cx="2219003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996952"/>
            <a:ext cx="55086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Линейное разрешение означает количество пикселей на единицу длины. 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Определим размеры изображения в пикселях: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619" y="1089025"/>
            <a:ext cx="2196044" cy="329406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043609" y="4581128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 128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= 5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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пикселей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16  128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11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пикселей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В режиме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 Color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пиксель кодируется 2 байтами.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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 2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11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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2 = 5  2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20 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(байт)  = 5 (Мбайт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Ответ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: 5 Мбайт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86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3" grpId="0"/>
      <p:bldP spid="11" grpId="0" uiExpan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/>
              <a:t>http</a:t>
            </a:r>
            <a:r>
              <a:rPr lang="ru-RU" sz="1000" dirty="0"/>
              <a:t>://</a:t>
            </a:r>
            <a:r>
              <a:rPr lang="en-US" sz="1000" dirty="0" err="1"/>
              <a:t>img</a:t>
            </a:r>
            <a:r>
              <a:rPr lang="ru-RU" sz="1000" dirty="0"/>
              <a:t>.</a:t>
            </a:r>
            <a:r>
              <a:rPr lang="en-US" sz="1000" dirty="0" err="1"/>
              <a:t>galya</a:t>
            </a:r>
            <a:r>
              <a:rPr lang="ru-RU" sz="1000" dirty="0"/>
              <a:t>.</a:t>
            </a:r>
            <a:r>
              <a:rPr lang="en-US" sz="1000" dirty="0" err="1"/>
              <a:t>ru</a:t>
            </a:r>
            <a:r>
              <a:rPr lang="ru-RU" sz="1000" dirty="0"/>
              <a:t>/</a:t>
            </a:r>
            <a:r>
              <a:rPr lang="en-US" sz="1000" dirty="0" err="1"/>
              <a:t>galya</a:t>
            </a:r>
            <a:r>
              <a:rPr lang="ru-RU" sz="1000" dirty="0"/>
              <a:t>.</a:t>
            </a:r>
            <a:r>
              <a:rPr lang="en-US" sz="1000" dirty="0" err="1"/>
              <a:t>ru</a:t>
            </a:r>
            <a:r>
              <a:rPr lang="ru-RU" sz="1000" dirty="0"/>
              <a:t>/</a:t>
            </a:r>
            <a:r>
              <a:rPr lang="en-US" sz="1000" dirty="0"/>
              <a:t>Pictures</a:t>
            </a:r>
            <a:r>
              <a:rPr lang="ru-RU" sz="1000" dirty="0"/>
              <a:t>2/</a:t>
            </a:r>
            <a:r>
              <a:rPr lang="en-US" sz="1000" dirty="0" err="1"/>
              <a:t>ttp</a:t>
            </a:r>
            <a:r>
              <a:rPr lang="ru-RU" sz="1000" dirty="0"/>
              <a:t>/2012/08/24/</a:t>
            </a:r>
            <a:r>
              <a:rPr lang="en-US" sz="1000" dirty="0"/>
              <a:t>t</a:t>
            </a:r>
            <a:r>
              <a:rPr lang="ru-RU" sz="1000" dirty="0"/>
              <a:t>4_3333758.</a:t>
            </a:r>
            <a:r>
              <a:rPr lang="en-US" sz="1000" dirty="0"/>
              <a:t>jpg</a:t>
            </a:r>
            <a:endParaRPr lang="ru-R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</a:t>
            </a:r>
            <a:r>
              <a:rPr lang="ru-RU" sz="1000" dirty="0"/>
              <a:t>://</a:t>
            </a:r>
            <a:r>
              <a:rPr lang="en-US" sz="1000" dirty="0" err="1"/>
              <a:t>pinata</a:t>
            </a:r>
            <a:r>
              <a:rPr lang="ru-RU" sz="1000" dirty="0"/>
              <a:t>34.</a:t>
            </a:r>
            <a:r>
              <a:rPr lang="en-US" sz="1000" dirty="0" err="1"/>
              <a:t>ru</a:t>
            </a:r>
            <a:r>
              <a:rPr lang="ru-RU" sz="1000" dirty="0"/>
              <a:t>/</a:t>
            </a:r>
            <a:r>
              <a:rPr lang="en-US" sz="1000" dirty="0"/>
              <a:t>uploads</a:t>
            </a:r>
            <a:r>
              <a:rPr lang="ru-RU" sz="1000" dirty="0"/>
              <a:t>/</a:t>
            </a:r>
            <a:r>
              <a:rPr lang="en-US" sz="1000" dirty="0"/>
              <a:t>posts</a:t>
            </a:r>
            <a:r>
              <a:rPr lang="ru-RU" sz="1000" dirty="0"/>
              <a:t>/</a:t>
            </a:r>
            <a:r>
              <a:rPr lang="en-US" sz="1000" dirty="0"/>
              <a:t>info</a:t>
            </a:r>
            <a:r>
              <a:rPr lang="ru-RU" sz="1000" dirty="0"/>
              <a:t>/</a:t>
            </a:r>
            <a:r>
              <a:rPr lang="en-US" sz="1000" dirty="0" err="1"/>
              <a:t>biseropletenie</a:t>
            </a:r>
            <a:r>
              <a:rPr lang="ru-RU" sz="1000" dirty="0"/>
              <a:t>.</a:t>
            </a:r>
            <a:r>
              <a:rPr lang="en-US" sz="1000" dirty="0"/>
              <a:t>jpg</a:t>
            </a:r>
            <a:endParaRPr lang="ru-R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</a:t>
            </a:r>
            <a:r>
              <a:rPr lang="ru-RU" sz="1000" dirty="0"/>
              <a:t>://</a:t>
            </a:r>
            <a:r>
              <a:rPr lang="en-US" sz="1000" dirty="0"/>
              <a:t>filed</a:t>
            </a:r>
            <a:r>
              <a:rPr lang="ru-RU" sz="1000" dirty="0"/>
              <a:t>3-20.</a:t>
            </a:r>
            <a:r>
              <a:rPr lang="en-US" sz="1000" dirty="0"/>
              <a:t>my</a:t>
            </a:r>
            <a:r>
              <a:rPr lang="ru-RU" sz="1000" dirty="0"/>
              <a:t>.</a:t>
            </a:r>
            <a:r>
              <a:rPr lang="en-US" sz="1000" dirty="0"/>
              <a:t>mail</a:t>
            </a:r>
            <a:r>
              <a:rPr lang="ru-RU" sz="1000" dirty="0"/>
              <a:t>.</a:t>
            </a:r>
            <a:r>
              <a:rPr lang="en-US" sz="1000" dirty="0" err="1"/>
              <a:t>ru</a:t>
            </a:r>
            <a:r>
              <a:rPr lang="ru-RU" sz="1000" dirty="0"/>
              <a:t>/</a:t>
            </a:r>
            <a:r>
              <a:rPr lang="en-US" sz="1000" dirty="0"/>
              <a:t>pic</a:t>
            </a:r>
            <a:r>
              <a:rPr lang="ru-RU" sz="1000" dirty="0"/>
              <a:t>?</a:t>
            </a:r>
            <a:r>
              <a:rPr lang="en-US" sz="1000" dirty="0" err="1"/>
              <a:t>url</a:t>
            </a:r>
            <a:r>
              <a:rPr lang="ru-RU" sz="1000" dirty="0"/>
              <a:t>=</a:t>
            </a:r>
            <a:r>
              <a:rPr lang="en-US" sz="1000" dirty="0"/>
              <a:t>http</a:t>
            </a:r>
            <a:r>
              <a:rPr lang="ru-RU" sz="1000" dirty="0"/>
              <a:t>%3</a:t>
            </a:r>
            <a:r>
              <a:rPr lang="en-US" sz="1000" dirty="0"/>
              <a:t>A</a:t>
            </a:r>
            <a:r>
              <a:rPr lang="ru-RU" sz="1000" dirty="0"/>
              <a:t>%2</a:t>
            </a:r>
            <a:r>
              <a:rPr lang="en-US" sz="1000" dirty="0"/>
              <a:t>F</a:t>
            </a:r>
            <a:r>
              <a:rPr lang="ru-RU" sz="1000" dirty="0"/>
              <a:t>%2</a:t>
            </a:r>
            <a:r>
              <a:rPr lang="en-US" sz="1000" dirty="0" err="1"/>
              <a:t>Fimg</a:t>
            </a:r>
            <a:r>
              <a:rPr lang="ru-RU" sz="1000" dirty="0" smtClean="0"/>
              <a:t>-</a:t>
            </a:r>
            <a:r>
              <a:rPr lang="en-US" sz="1000" dirty="0" err="1" smtClean="0"/>
              <a:t>fotki</a:t>
            </a:r>
            <a:r>
              <a:rPr lang="ru-RU" sz="1000" dirty="0"/>
              <a:t>.</a:t>
            </a:r>
            <a:r>
              <a:rPr lang="en-US" sz="1000" dirty="0" err="1"/>
              <a:t>yandex</a:t>
            </a:r>
            <a:r>
              <a:rPr lang="ru-RU" sz="1000" dirty="0"/>
              <a:t>.</a:t>
            </a:r>
            <a:r>
              <a:rPr lang="en-US" sz="1000" dirty="0" err="1"/>
              <a:t>ru</a:t>
            </a:r>
            <a:r>
              <a:rPr lang="ru-RU" sz="1000" dirty="0"/>
              <a:t>%2</a:t>
            </a:r>
            <a:r>
              <a:rPr lang="en-US" sz="1000" dirty="0" err="1"/>
              <a:t>Fget</a:t>
            </a:r>
            <a:r>
              <a:rPr lang="ru-RU" sz="1000" dirty="0"/>
              <a:t>%2</a:t>
            </a:r>
            <a:r>
              <a:rPr lang="en-US" sz="1000" dirty="0"/>
              <a:t>F</a:t>
            </a:r>
            <a:r>
              <a:rPr lang="ru-RU" sz="1000" dirty="0"/>
              <a:t>9110%2</a:t>
            </a:r>
            <a:r>
              <a:rPr lang="en-US" sz="1000" dirty="0"/>
              <a:t>F</a:t>
            </a:r>
            <a:r>
              <a:rPr lang="ru-RU" sz="1000" dirty="0"/>
              <a:t>121447594.494%2</a:t>
            </a:r>
            <a:r>
              <a:rPr lang="en-US" sz="1000" dirty="0"/>
              <a:t>F</a:t>
            </a:r>
            <a:r>
              <a:rPr lang="ru-RU" sz="1000" dirty="0"/>
              <a:t>0_</a:t>
            </a:r>
            <a:r>
              <a:rPr lang="en-US" sz="1000" dirty="0"/>
              <a:t>e</a:t>
            </a:r>
            <a:r>
              <a:rPr lang="ru-RU" sz="1000" dirty="0"/>
              <a:t>304</a:t>
            </a:r>
            <a:r>
              <a:rPr lang="en-US" sz="1000" dirty="0"/>
              <a:t>a</a:t>
            </a:r>
            <a:r>
              <a:rPr lang="ru-RU" sz="1000" dirty="0"/>
              <a:t>_89</a:t>
            </a:r>
            <a:r>
              <a:rPr lang="en-US" sz="1000" dirty="0"/>
              <a:t>be</a:t>
            </a:r>
            <a:r>
              <a:rPr lang="ru-RU" sz="1000" dirty="0"/>
              <a:t>7</a:t>
            </a:r>
            <a:r>
              <a:rPr lang="en-US" sz="1000" dirty="0" err="1"/>
              <a:t>df</a:t>
            </a:r>
            <a:r>
              <a:rPr lang="ru-RU" sz="1000" dirty="0"/>
              <a:t>1_</a:t>
            </a:r>
            <a:r>
              <a:rPr lang="en-US" sz="1000" dirty="0"/>
              <a:t>XL</a:t>
            </a:r>
            <a:r>
              <a:rPr lang="ru-RU" sz="1000" dirty="0"/>
              <a:t>.</a:t>
            </a:r>
            <a:r>
              <a:rPr lang="en-US" sz="1000" dirty="0"/>
              <a:t>jpg</a:t>
            </a:r>
            <a:r>
              <a:rPr lang="ru-RU" sz="1000" dirty="0"/>
              <a:t>&amp;</a:t>
            </a:r>
            <a:r>
              <a:rPr lang="en-US" sz="1000" dirty="0"/>
              <a:t>mw</a:t>
            </a:r>
            <a:r>
              <a:rPr lang="ru-RU" sz="1000" dirty="0"/>
              <a:t>=&amp;</a:t>
            </a:r>
            <a:r>
              <a:rPr lang="en-US" sz="1000" dirty="0" err="1"/>
              <a:t>mh</a:t>
            </a:r>
            <a:r>
              <a:rPr lang="ru-RU" sz="1000" dirty="0"/>
              <a:t>=&amp;</a:t>
            </a:r>
            <a:r>
              <a:rPr lang="en-US" sz="1000" dirty="0"/>
              <a:t>sig</a:t>
            </a:r>
            <a:r>
              <a:rPr lang="ru-RU" sz="1000" dirty="0"/>
              <a:t>=</a:t>
            </a:r>
            <a:r>
              <a:rPr lang="en-US" sz="1000" dirty="0"/>
              <a:t>b</a:t>
            </a:r>
            <a:r>
              <a:rPr lang="ru-RU" sz="1000" dirty="0"/>
              <a:t>920</a:t>
            </a:r>
            <a:r>
              <a:rPr lang="en-US" sz="1000" dirty="0"/>
              <a:t>a</a:t>
            </a:r>
            <a:r>
              <a:rPr lang="ru-RU" sz="1000" dirty="0"/>
              <a:t>8814</a:t>
            </a:r>
            <a:r>
              <a:rPr lang="en-US" sz="1000" dirty="0"/>
              <a:t>aa</a:t>
            </a:r>
            <a:r>
              <a:rPr lang="ru-RU" sz="1000" dirty="0"/>
              <a:t>9621415</a:t>
            </a:r>
            <a:r>
              <a:rPr lang="en-US" sz="1000" dirty="0"/>
              <a:t>ca</a:t>
            </a:r>
            <a:r>
              <a:rPr lang="ru-RU" sz="1000" dirty="0"/>
              <a:t>9120</a:t>
            </a:r>
            <a:r>
              <a:rPr lang="en-US" sz="1000" dirty="0" err="1"/>
              <a:t>acbc</a:t>
            </a:r>
            <a:r>
              <a:rPr lang="ru-RU" sz="1000" dirty="0"/>
              <a:t>7701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</a:t>
            </a:r>
            <a:r>
              <a:rPr lang="ru-RU" sz="1000" dirty="0"/>
              <a:t>://</a:t>
            </a:r>
            <a:r>
              <a:rPr lang="en-US" sz="1000" dirty="0" err="1"/>
              <a:t>avon</a:t>
            </a:r>
            <a:r>
              <a:rPr lang="ru-RU" sz="1000" dirty="0"/>
              <a:t>-</a:t>
            </a:r>
            <a:r>
              <a:rPr lang="en-US" sz="1000" dirty="0" err="1"/>
              <a:t>statt</a:t>
            </a:r>
            <a:r>
              <a:rPr lang="ru-RU" sz="1000" dirty="0"/>
              <a:t>-</a:t>
            </a:r>
            <a:r>
              <a:rPr lang="en-US" sz="1000" dirty="0" err="1"/>
              <a:t>predstavitelem</a:t>
            </a:r>
            <a:r>
              <a:rPr lang="ru-RU" sz="1000" dirty="0"/>
              <a:t>.</a:t>
            </a:r>
            <a:r>
              <a:rPr lang="en-US" sz="1000" dirty="0" err="1"/>
              <a:t>ru</a:t>
            </a:r>
            <a:r>
              <a:rPr lang="ru-RU" sz="1000" dirty="0"/>
              <a:t>/</a:t>
            </a:r>
            <a:r>
              <a:rPr lang="en-US" sz="1000" dirty="0"/>
              <a:t>pics</a:t>
            </a:r>
            <a:r>
              <a:rPr lang="ru-RU" sz="1000" dirty="0"/>
              <a:t>/</a:t>
            </a:r>
            <a:r>
              <a:rPr lang="en-US" sz="1000" dirty="0"/>
              <a:t>smile</a:t>
            </a:r>
            <a:r>
              <a:rPr lang="ru-RU" sz="1000" dirty="0"/>
              <a:t>.</a:t>
            </a:r>
            <a:r>
              <a:rPr lang="en-US" sz="1000" dirty="0"/>
              <a:t>jpg</a:t>
            </a:r>
            <a:endParaRPr lang="ru-RU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</a:t>
            </a:r>
            <a:r>
              <a:rPr lang="ru-RU" sz="1000" dirty="0"/>
              <a:t>://2.</a:t>
            </a:r>
            <a:r>
              <a:rPr lang="en-US" sz="1000" dirty="0" err="1"/>
              <a:t>bp</a:t>
            </a:r>
            <a:r>
              <a:rPr lang="ru-RU" sz="1000" dirty="0"/>
              <a:t>.</a:t>
            </a:r>
            <a:r>
              <a:rPr lang="en-US" sz="1000" dirty="0" err="1"/>
              <a:t>blogspot</a:t>
            </a:r>
            <a:r>
              <a:rPr lang="ru-RU" sz="1000" dirty="0"/>
              <a:t>.</a:t>
            </a:r>
            <a:r>
              <a:rPr lang="en-US" sz="1000" dirty="0"/>
              <a:t>com</a:t>
            </a:r>
            <a:r>
              <a:rPr lang="ru-RU" sz="1000" dirty="0"/>
              <a:t>/-</a:t>
            </a:r>
            <a:r>
              <a:rPr lang="en-US" sz="1000" dirty="0" err="1"/>
              <a:t>YgaTbVMYHsI</a:t>
            </a:r>
            <a:r>
              <a:rPr lang="ru-RU" sz="1000" dirty="0"/>
              <a:t>/</a:t>
            </a:r>
            <a:r>
              <a:rPr lang="en-US" sz="1000" dirty="0" err="1"/>
              <a:t>UFwevxYsu</a:t>
            </a:r>
            <a:r>
              <a:rPr lang="ru-RU" sz="1000" dirty="0"/>
              <a:t>-</a:t>
            </a:r>
            <a:r>
              <a:rPr lang="en-US" sz="1000" dirty="0"/>
              <a:t>I</a:t>
            </a:r>
            <a:r>
              <a:rPr lang="ru-RU" sz="1000" dirty="0"/>
              <a:t>/</a:t>
            </a:r>
            <a:r>
              <a:rPr lang="en-US" sz="1000" dirty="0" err="1"/>
              <a:t>AAAAAAAADbc</a:t>
            </a:r>
            <a:r>
              <a:rPr lang="ru-RU" sz="1000" dirty="0"/>
              <a:t>/</a:t>
            </a:r>
            <a:r>
              <a:rPr lang="en-US" sz="1000" dirty="0" err="1"/>
              <a:t>oLeji</a:t>
            </a:r>
            <a:r>
              <a:rPr lang="ru-RU" sz="1000" dirty="0"/>
              <a:t>09</a:t>
            </a:r>
            <a:r>
              <a:rPr lang="en-US" sz="1000" dirty="0" err="1"/>
              <a:t>gtIw</a:t>
            </a:r>
            <a:r>
              <a:rPr lang="ru-RU" sz="1000" dirty="0"/>
              <a:t>/</a:t>
            </a:r>
            <a:r>
              <a:rPr lang="en-US" sz="1000" dirty="0"/>
              <a:t>s</a:t>
            </a:r>
            <a:r>
              <a:rPr lang="ru-RU" sz="1000" dirty="0"/>
              <a:t>1600/</a:t>
            </a:r>
            <a:r>
              <a:rPr lang="en-US" sz="1000" dirty="0" err="1"/>
              <a:t>lego</a:t>
            </a:r>
            <a:r>
              <a:rPr lang="ru-RU" sz="1000" dirty="0"/>
              <a:t>.</a:t>
            </a:r>
            <a:r>
              <a:rPr lang="en-US" sz="1000" dirty="0" smtClean="0"/>
              <a:t>jpg</a:t>
            </a:r>
            <a:endParaRPr lang="ru-RU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https://</a:t>
            </a:r>
            <a:r>
              <a:rPr lang="en-US" sz="1000" dirty="0" smtClean="0"/>
              <a:t>ru.wikipedia.org/wiki/</a:t>
            </a:r>
            <a:r>
              <a:rPr lang="ru-RU" sz="1000" dirty="0" smtClean="0"/>
              <a:t>Стеганография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http://</a:t>
            </a:r>
            <a:r>
              <a:rPr lang="en-US" sz="1000" dirty="0" smtClean="0"/>
              <a:t>fb.ru/misc/i/gallery/27365/600621.jpg</a:t>
            </a:r>
            <a:endParaRPr lang="ru-RU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http://</a:t>
            </a:r>
            <a:r>
              <a:rPr lang="en-US" sz="1000" dirty="0" smtClean="0"/>
              <a:t>www.potama.ru/file/15262.jpg</a:t>
            </a:r>
            <a:endParaRPr lang="ru-RU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http://</a:t>
            </a:r>
            <a:r>
              <a:rPr lang="en-US" sz="1000" dirty="0" smtClean="0"/>
              <a:t>wnature.net/pictures/2014/03/585/fioletovye-raspustivshiesya-krokusy.jpg</a:t>
            </a:r>
            <a:endParaRPr lang="ru-RU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177800" indent="-177800">
              <a:buFont typeface="Arial" pitchFamily="34" charset="0"/>
              <a:buChar char="•"/>
            </a:pP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подходы к кодированию</a:t>
            </a:r>
            <a:endParaRPr lang="ru-RU" dirty="0"/>
          </a:p>
        </p:txBody>
      </p:sp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" t="2079" r="11578" b="8870"/>
          <a:stretch/>
        </p:blipFill>
        <p:spPr>
          <a:xfrm>
            <a:off x="1943708" y="1089025"/>
            <a:ext cx="5200650" cy="39433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935596" y="4977173"/>
            <a:ext cx="7776865" cy="1548408"/>
            <a:chOff x="586295" y="5080913"/>
            <a:chExt cx="8087874" cy="1670358"/>
          </a:xfrm>
          <a:gradFill flip="none" rotWithShape="1">
            <a:gsLst>
              <a:gs pos="0">
                <a:schemeClr val="accent4">
                  <a:lumMod val="20000"/>
                  <a:lumOff val="80000"/>
                  <a:alpha val="52000"/>
                </a:schemeClr>
              </a:gs>
              <a:gs pos="46000">
                <a:srgbClr val="00B0F0">
                  <a:alpha val="47000"/>
                </a:srgbClr>
              </a:gs>
              <a:gs pos="100000">
                <a:srgbClr val="A81E8E">
                  <a:alpha val="44000"/>
                </a:srgbClr>
              </a:gs>
            </a:gsLst>
            <a:path path="circle">
              <a:fillToRect l="50000" t="130000" r="50000" b="-30000"/>
            </a:path>
            <a:tileRect/>
          </a:gradFill>
          <a:effectLst>
            <a:glow rad="101600">
              <a:schemeClr val="accent1">
                <a:alpha val="40000"/>
              </a:schemeClr>
            </a:glow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Shape 25"/>
            <p:cNvSpPr/>
            <p:nvPr/>
          </p:nvSpPr>
          <p:spPr>
            <a:xfrm>
              <a:off x="586295" y="5080913"/>
              <a:ext cx="8087874" cy="1670358"/>
            </a:xfrm>
            <a:prstGeom prst="leftRightRibbon">
              <a:avLst>
                <a:gd name="adj1" fmla="val 63987"/>
                <a:gd name="adj2" fmla="val 32637"/>
                <a:gd name="adj3" fmla="val 15357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5001760" y="5627539"/>
              <a:ext cx="3060339" cy="893566"/>
            </a:xfrm>
            <a:custGeom>
              <a:avLst/>
              <a:gdLst>
                <a:gd name="connsiteX0" fmla="*/ 0 w 2597202"/>
                <a:gd name="connsiteY0" fmla="*/ 0 h 1542580"/>
                <a:gd name="connsiteX1" fmla="*/ 2597202 w 2597202"/>
                <a:gd name="connsiteY1" fmla="*/ 0 h 1542580"/>
                <a:gd name="connsiteX2" fmla="*/ 2597202 w 2597202"/>
                <a:gd name="connsiteY2" fmla="*/ 1542580 h 1542580"/>
                <a:gd name="connsiteX3" fmla="*/ 0 w 2597202"/>
                <a:gd name="connsiteY3" fmla="*/ 1542580 h 1542580"/>
                <a:gd name="connsiteX4" fmla="*/ 0 w 2597202"/>
                <a:gd name="connsiteY4" fmla="*/ 0 h 15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7202" h="1542580">
                  <a:moveTo>
                    <a:pt x="0" y="0"/>
                  </a:moveTo>
                  <a:lnTo>
                    <a:pt x="2597202" y="0"/>
                  </a:lnTo>
                  <a:lnTo>
                    <a:pt x="2597202" y="1542580"/>
                  </a:lnTo>
                  <a:lnTo>
                    <a:pt x="0" y="15425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8232" rIns="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точек в пространстве бесконечно</a:t>
              </a:r>
              <a:endParaRPr lang="ru-RU" sz="2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810960" y="5460263"/>
              <a:ext cx="3407390" cy="705868"/>
            </a:xfrm>
            <a:custGeom>
              <a:avLst/>
              <a:gdLst>
                <a:gd name="connsiteX0" fmla="*/ 0 w 3069420"/>
                <a:gd name="connsiteY0" fmla="*/ 0 h 1542580"/>
                <a:gd name="connsiteX1" fmla="*/ 3069420 w 3069420"/>
                <a:gd name="connsiteY1" fmla="*/ 0 h 1542580"/>
                <a:gd name="connsiteX2" fmla="*/ 3069420 w 3069420"/>
                <a:gd name="connsiteY2" fmla="*/ 1542580 h 1542580"/>
                <a:gd name="connsiteX3" fmla="*/ 0 w 3069420"/>
                <a:gd name="connsiteY3" fmla="*/ 1542580 h 1542580"/>
                <a:gd name="connsiteX4" fmla="*/ 0 w 3069420"/>
                <a:gd name="connsiteY4" fmla="*/ 0 h 154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9420" h="1542580">
                  <a:moveTo>
                    <a:pt x="0" y="0"/>
                  </a:moveTo>
                  <a:lnTo>
                    <a:pt x="3069420" y="0"/>
                  </a:lnTo>
                  <a:lnTo>
                    <a:pt x="3069420" y="1542580"/>
                  </a:lnTo>
                  <a:lnTo>
                    <a:pt x="0" y="15425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8232" rIns="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компьютере хранится информация об </a:t>
              </a:r>
              <a:br>
                <a:rPr lang="ru-RU" sz="20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0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отдельных точках</a:t>
              </a:r>
              <a:endParaRPr lang="ru-RU" sz="2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652815" y="1089025"/>
            <a:ext cx="3240360" cy="1850751"/>
            <a:chOff x="5652815" y="1089025"/>
            <a:chExt cx="3240360" cy="1850751"/>
          </a:xfrm>
        </p:grpSpPr>
        <p:sp>
          <p:nvSpPr>
            <p:cNvPr id="20" name="Облако 19"/>
            <p:cNvSpPr/>
            <p:nvPr/>
          </p:nvSpPr>
          <p:spPr>
            <a:xfrm>
              <a:off x="5652815" y="1089025"/>
              <a:ext cx="3240360" cy="1850751"/>
            </a:xfrm>
            <a:prstGeom prst="cloud">
              <a:avLst/>
            </a:prstGeom>
            <a:gradFill flip="none" rotWithShape="1">
              <a:gsLst>
                <a:gs pos="0">
                  <a:srgbClr val="558ED5"/>
                </a:gs>
                <a:gs pos="35000">
                  <a:schemeClr val="bg1">
                    <a:lumMod val="95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glow rad="114300">
                <a:schemeClr val="bg1">
                  <a:alpha val="47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Кажется в молодости 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 </a:t>
              </a:r>
              <a:r>
                <a:rPr lang="ru-RU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был </a:t>
              </a:r>
              <a:r>
                <a:rPr lang="ru-RU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дискретным</a:t>
              </a:r>
              <a:r>
                <a:rPr lang="ru-RU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 пиксельным… </a:t>
              </a:r>
              <a:endPara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5724128" y="2565400"/>
              <a:ext cx="180020" cy="179524"/>
            </a:xfrm>
            <a:prstGeom prst="ellipse">
              <a:avLst/>
            </a:prstGeom>
            <a:gradFill flip="none" rotWithShape="1">
              <a:gsLst>
                <a:gs pos="0">
                  <a:srgbClr val="558ED5"/>
                </a:gs>
                <a:gs pos="35000">
                  <a:schemeClr val="bg1">
                    <a:lumMod val="95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>
              <a:glow rad="114300">
                <a:schemeClr val="bg1">
                  <a:alpha val="47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i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Прямоугольная выноска 36"/>
          <p:cNvSpPr/>
          <p:nvPr/>
        </p:nvSpPr>
        <p:spPr>
          <a:xfrm>
            <a:off x="5040052" y="4941168"/>
            <a:ext cx="3410160" cy="1124744"/>
          </a:xfrm>
          <a:prstGeom prst="wedgeRectCallout">
            <a:avLst>
              <a:gd name="adj1" fmla="val -22467"/>
              <a:gd name="adj2" fmla="val -82686"/>
            </a:avLst>
          </a:prstGeom>
          <a:effectLst>
            <a:glow rad="203200">
              <a:schemeClr val="accent1">
                <a:alpha val="40000"/>
              </a:schemeClr>
            </a:glow>
            <a:outerShdw blurRad="50800" dist="1143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Изображение на фотографии дискретное или аналоговое?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0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" t="1263" r="2360" b="419"/>
          <a:stretch/>
        </p:blipFill>
        <p:spPr>
          <a:xfrm>
            <a:off x="632017" y="1088740"/>
            <a:ext cx="8188133" cy="5508612"/>
          </a:xfrm>
        </p:spPr>
      </p:pic>
      <p:sp>
        <p:nvSpPr>
          <p:cNvPr id="11" name="Прямоугольник 10"/>
          <p:cNvSpPr/>
          <p:nvPr/>
        </p:nvSpPr>
        <p:spPr>
          <a:xfrm>
            <a:off x="647700" y="3450168"/>
            <a:ext cx="8403691" cy="2103068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подходы к кодированию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755650" y="3669901"/>
            <a:ext cx="8002635" cy="1631307"/>
            <a:chOff x="2918943" y="4499587"/>
            <a:chExt cx="8002635" cy="1631307"/>
          </a:xfrm>
        </p:grpSpPr>
        <p:sp>
          <p:nvSpPr>
            <p:cNvPr id="5" name="Овал 4"/>
            <p:cNvSpPr/>
            <p:nvPr/>
          </p:nvSpPr>
          <p:spPr>
            <a:xfrm>
              <a:off x="2918943" y="4912458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2929504" y="4499587"/>
              <a:ext cx="7992074" cy="1631307"/>
              <a:chOff x="2101227" y="4783673"/>
              <a:chExt cx="5763140" cy="1631307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01281" y="4783673"/>
                <a:ext cx="576308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01227" y="6414980"/>
                <a:ext cx="576308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57713" y="4620270"/>
              <a:ext cx="7263790" cy="1186588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Пространственная дискретизация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— способ выделения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конечного числа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пространственных элементов,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информация 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которых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будет сохранена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в памяти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компьютера.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85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2"/>
          <a:stretch/>
        </p:blipFill>
        <p:spPr>
          <a:xfrm>
            <a:off x="997484" y="2780928"/>
            <a:ext cx="2839476" cy="31755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подходы к кодированию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16"/>
          <a:stretch/>
        </p:blipFill>
        <p:spPr>
          <a:xfrm>
            <a:off x="989640" y="2780928"/>
            <a:ext cx="2852841" cy="31928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2" name="Группа 21"/>
          <p:cNvGrpSpPr/>
          <p:nvPr/>
        </p:nvGrpSpPr>
        <p:grpSpPr>
          <a:xfrm>
            <a:off x="647699" y="1089025"/>
            <a:ext cx="8245476" cy="1455882"/>
            <a:chOff x="2929505" y="4450902"/>
            <a:chExt cx="8245476" cy="1455882"/>
          </a:xfrm>
        </p:grpSpPr>
        <p:sp>
          <p:nvSpPr>
            <p:cNvPr id="23" name="Овал 22"/>
            <p:cNvSpPr/>
            <p:nvPr/>
          </p:nvSpPr>
          <p:spPr>
            <a:xfrm>
              <a:off x="2929506" y="4903129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2929505" y="4450902"/>
              <a:ext cx="8244000" cy="1455882"/>
              <a:chOff x="2101227" y="4734988"/>
              <a:chExt cx="5944813" cy="1455882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1227" y="4734988"/>
                <a:ext cx="5944813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1227" y="6190870"/>
                <a:ext cx="5944813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57713" y="4456386"/>
              <a:ext cx="7517268" cy="135083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Квантование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–</a:t>
              </a:r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процесс преобразования непрерывного диапазона всех возможных входных значений измеряемой величины в дискретный набор выходных значений.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4"/>
          <a:srcRect r="1569"/>
          <a:stretch/>
        </p:blipFill>
        <p:spPr>
          <a:xfrm>
            <a:off x="4499992" y="2780928"/>
            <a:ext cx="4208297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780928"/>
            <a:ext cx="4224471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710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4968044" y="1089026"/>
            <a:ext cx="3917367" cy="5400312"/>
            <a:chOff x="609498" y="2060575"/>
            <a:chExt cx="3862770" cy="5400312"/>
          </a:xfrm>
        </p:grpSpPr>
        <p:sp>
          <p:nvSpPr>
            <p:cNvPr id="47" name="Прямоугольник с двумя скругленными соседними углами 46">
              <a:hlinkClick r:id="rId3" action="ppaction://hlinksldjump"/>
            </p:cNvPr>
            <p:cNvSpPr/>
            <p:nvPr/>
          </p:nvSpPr>
          <p:spPr>
            <a:xfrm flipV="1">
              <a:off x="618017" y="2239960"/>
              <a:ext cx="3826651" cy="5220927"/>
            </a:xfrm>
            <a:prstGeom prst="round2SameRect">
              <a:avLst>
                <a:gd name="adj1" fmla="val 6192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Полилиния 47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Векторное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747886" y="1089026"/>
            <a:ext cx="4040138" cy="5400313"/>
            <a:chOff x="609498" y="2060575"/>
            <a:chExt cx="3862770" cy="5400313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flipV="1">
              <a:off x="611188" y="2239961"/>
              <a:ext cx="3828530" cy="5220927"/>
            </a:xfrm>
            <a:prstGeom prst="round2SameRect">
              <a:avLst>
                <a:gd name="adj1" fmla="val 6744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15875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Растровое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Векторная и растровая графика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63" y="2026585"/>
            <a:ext cx="3107485" cy="31074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31" y="2026585"/>
            <a:ext cx="3105101" cy="3105101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879775" y="1990581"/>
            <a:ext cx="2452329" cy="3706486"/>
            <a:chOff x="2519772" y="1475405"/>
            <a:chExt cx="2815342" cy="4255149"/>
          </a:xfrm>
        </p:grpSpPr>
        <p:sp>
          <p:nvSpPr>
            <p:cNvPr id="16" name="Овал 15"/>
            <p:cNvSpPr/>
            <p:nvPr/>
          </p:nvSpPr>
          <p:spPr>
            <a:xfrm>
              <a:off x="2519772" y="1573746"/>
              <a:ext cx="1944216" cy="1944216"/>
            </a:xfrm>
            <a:prstGeom prst="ellipse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20449">
              <a:off x="1846847" y="2242287"/>
              <a:ext cx="4255149" cy="2721385"/>
            </a:xfrm>
            <a:prstGeom prst="rect">
              <a:avLst/>
            </a:prstGeom>
          </p:spPr>
        </p:pic>
      </p:grpSp>
      <p:grpSp>
        <p:nvGrpSpPr>
          <p:cNvPr id="18" name="Группа 17"/>
          <p:cNvGrpSpPr/>
          <p:nvPr/>
        </p:nvGrpSpPr>
        <p:grpSpPr>
          <a:xfrm>
            <a:off x="6970685" y="2043946"/>
            <a:ext cx="2437561" cy="3706485"/>
            <a:chOff x="7037226" y="1440011"/>
            <a:chExt cx="2798388" cy="4255149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20449">
              <a:off x="6347347" y="2206893"/>
              <a:ext cx="4255149" cy="2721385"/>
            </a:xfrm>
            <a:prstGeom prst="rect">
              <a:avLst/>
            </a:prstGeom>
          </p:spPr>
        </p:pic>
        <p:sp>
          <p:nvSpPr>
            <p:cNvPr id="20" name="Овал 19"/>
            <p:cNvSpPr/>
            <p:nvPr/>
          </p:nvSpPr>
          <p:spPr>
            <a:xfrm>
              <a:off x="7037226" y="1537742"/>
              <a:ext cx="1944216" cy="1944216"/>
            </a:xfrm>
            <a:prstGeom prst="ellipse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899592" y="5302949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" lvl="1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Получено с помощью цифрового фотоаппарата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48027" y="5302949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Преобразовано с помощью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Corel Draw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1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Группа 59"/>
          <p:cNvGrpSpPr/>
          <p:nvPr/>
        </p:nvGrpSpPr>
        <p:grpSpPr>
          <a:xfrm>
            <a:off x="4968044" y="1089026"/>
            <a:ext cx="3917367" cy="5400312"/>
            <a:chOff x="609498" y="2060575"/>
            <a:chExt cx="3862770" cy="5400312"/>
          </a:xfrm>
        </p:grpSpPr>
        <p:sp>
          <p:nvSpPr>
            <p:cNvPr id="61" name="Прямоугольник с двумя скругленными соседними углами 60">
              <a:hlinkClick r:id="rId3" action="ppaction://hlinksldjump"/>
            </p:cNvPr>
            <p:cNvSpPr/>
            <p:nvPr/>
          </p:nvSpPr>
          <p:spPr>
            <a:xfrm flipV="1">
              <a:off x="618017" y="2239960"/>
              <a:ext cx="3826651" cy="5220927"/>
            </a:xfrm>
            <a:prstGeom prst="round2SameRect">
              <a:avLst>
                <a:gd name="adj1" fmla="val 6192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Полилиния 61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Векторное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747886" y="1089026"/>
            <a:ext cx="4040138" cy="5400313"/>
            <a:chOff x="609498" y="2060575"/>
            <a:chExt cx="3862770" cy="5400313"/>
          </a:xfrm>
        </p:grpSpPr>
        <p:sp>
          <p:nvSpPr>
            <p:cNvPr id="64" name="Прямоугольник с двумя скругленными соседними углами 63"/>
            <p:cNvSpPr/>
            <p:nvPr/>
          </p:nvSpPr>
          <p:spPr>
            <a:xfrm flipV="1">
              <a:off x="611188" y="2239961"/>
              <a:ext cx="3828530" cy="5220927"/>
            </a:xfrm>
            <a:prstGeom prst="round2SameRect">
              <a:avLst>
                <a:gd name="adj1" fmla="val 6744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15875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Полилиния 64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Растровое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Векторная и растровая графика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546" y="1754444"/>
            <a:ext cx="3664188" cy="32763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96" y="1752796"/>
            <a:ext cx="3600399" cy="322283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668714"/>
              </p:ext>
            </p:extLst>
          </p:nvPr>
        </p:nvGraphicFramePr>
        <p:xfrm>
          <a:off x="971600" y="5065164"/>
          <a:ext cx="3600399" cy="1280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400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813747"/>
              </p:ext>
            </p:extLst>
          </p:nvPr>
        </p:nvGraphicFramePr>
        <p:xfrm>
          <a:off x="971600" y="5065164"/>
          <a:ext cx="3600399" cy="1280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400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0004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0004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2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015716" y="4652168"/>
            <a:ext cx="180020" cy="1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8" y="3516992"/>
            <a:ext cx="1243587" cy="1243587"/>
          </a:xfrm>
          <a:prstGeom prst="rect">
            <a:avLst/>
          </a:prstGeom>
          <a:effectLst>
            <a:outerShdw blurRad="63500" dist="38100" dir="2700000" sx="101000" sy="101000" algn="tl" rotWithShape="0">
              <a:prstClr val="black">
                <a:alpha val="60000"/>
              </a:prst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1655676" y="4159540"/>
            <a:ext cx="180020" cy="1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84" y="3012936"/>
            <a:ext cx="1243587" cy="1243587"/>
          </a:xfrm>
          <a:prstGeom prst="rect">
            <a:avLst/>
          </a:prstGeom>
          <a:effectLst>
            <a:outerShdw blurRad="63500" dist="38100" dir="2700000" sx="101000" sy="101000" algn="tl" rotWithShape="0">
              <a:prstClr val="black">
                <a:alpha val="60000"/>
              </a:prst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5493627" y="1837072"/>
            <a:ext cx="3132332" cy="3085708"/>
            <a:chOff x="5544108" y="1711428"/>
            <a:chExt cx="3132332" cy="308570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876272" y="1711428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696236" y="2996952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544108" y="2888940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544108" y="4005064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444208" y="3645024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7380312" y="4653136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7848364" y="3753036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532440" y="3212976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997683" y="1682436"/>
            <a:ext cx="2394980" cy="1231740"/>
            <a:chOff x="6048164" y="1556792"/>
            <a:chExt cx="2394980" cy="1231740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6876256" y="1710334"/>
              <a:ext cx="144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8064388" y="2225644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 стрелкой 52"/>
            <p:cNvCxnSpPr/>
            <p:nvPr/>
          </p:nvCxnSpPr>
          <p:spPr>
            <a:xfrm>
              <a:off x="6943501" y="1772816"/>
              <a:ext cx="1224136" cy="54006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Овал 54"/>
            <p:cNvSpPr/>
            <p:nvPr/>
          </p:nvSpPr>
          <p:spPr>
            <a:xfrm>
              <a:off x="6451828" y="2644532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H="1">
              <a:off x="6516216" y="1772816"/>
              <a:ext cx="432048" cy="97210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048164" y="2380818"/>
              <a:ext cx="4507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A81E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2000" baseline="-25000" dirty="0" smtClean="0">
                  <a:solidFill>
                    <a:srgbClr val="A81E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000" baseline="-25000" dirty="0">
                <a:solidFill>
                  <a:srgbClr val="A81E8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372200" y="1556792"/>
              <a:ext cx="4507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A81E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2000" baseline="-25000" dirty="0" smtClean="0">
                  <a:solidFill>
                    <a:srgbClr val="A81E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2000" baseline="-25000" dirty="0">
                <a:solidFill>
                  <a:srgbClr val="A81E8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992380" y="1772816"/>
              <a:ext cx="4507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A81E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2000" baseline="-25000" dirty="0" smtClean="0">
                  <a:solidFill>
                    <a:srgbClr val="A81E8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2000" baseline="-25000" dirty="0">
                <a:solidFill>
                  <a:srgbClr val="A81E8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618904"/>
              </p:ext>
            </p:extLst>
          </p:nvPr>
        </p:nvGraphicFramePr>
        <p:xfrm>
          <a:off x="5133587" y="5498860"/>
          <a:ext cx="3600396" cy="853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400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0004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01775"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200" b="1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200" b="1" baseline="-25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rgbClr val="91F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5133587" y="5030808"/>
            <a:ext cx="4764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A81E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b="1" baseline="-25000" dirty="0" smtClean="0">
                <a:solidFill>
                  <a:srgbClr val="A81E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200" b="1" baseline="-25000" dirty="0">
              <a:solidFill>
                <a:srgbClr val="A81E8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3140968"/>
            <a:ext cx="292609" cy="3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2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C -0.03906 -0.11204 -0.04566 -0.07315 -0.08402 -0.1840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1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8" grpId="0" animBg="1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4968044" y="1089026"/>
            <a:ext cx="3917367" cy="5400312"/>
            <a:chOff x="609498" y="2060575"/>
            <a:chExt cx="3862770" cy="5400312"/>
          </a:xfrm>
        </p:grpSpPr>
        <p:sp>
          <p:nvSpPr>
            <p:cNvPr id="47" name="Прямоугольник с двумя скругленными соседними углами 46">
              <a:hlinkClick r:id="rId3" action="ppaction://hlinksldjump"/>
            </p:cNvPr>
            <p:cNvSpPr/>
            <p:nvPr/>
          </p:nvSpPr>
          <p:spPr>
            <a:xfrm flipV="1">
              <a:off x="618017" y="2239960"/>
              <a:ext cx="3826651" cy="5220927"/>
            </a:xfrm>
            <a:prstGeom prst="round2SameRect">
              <a:avLst>
                <a:gd name="adj1" fmla="val 6192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Полилиния 47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Векторное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747886" y="1089026"/>
            <a:ext cx="4040138" cy="5400313"/>
            <a:chOff x="609498" y="2060575"/>
            <a:chExt cx="3862770" cy="5400313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flipV="1">
              <a:off x="611188" y="2239961"/>
              <a:ext cx="3828530" cy="5220927"/>
            </a:xfrm>
            <a:prstGeom prst="round2SameRect">
              <a:avLst>
                <a:gd name="adj1" fmla="val 6744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15875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Растровое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Векторная и растровая графика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64008" y="1772816"/>
            <a:ext cx="3780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Совокупность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пикселей.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Геометрия растра задается при определении.  Цвет пикселей – изменяемый атрибут.</a:t>
            </a: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12060" y="1772816"/>
            <a:ext cx="3708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Изображаемые объекты заданы математической функцией.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4008" y="3573016"/>
            <a:ext cx="37800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изменение размера изображения приводит к потере качества 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геометрические размеры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изображения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размер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файла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112060" y="3573016"/>
            <a:ext cx="37080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изменение размера изображения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не влияет на качество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геометрические размеры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изображения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не влияют на размер файла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4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4968044" y="1089026"/>
            <a:ext cx="3917367" cy="5400312"/>
            <a:chOff x="609498" y="2060575"/>
            <a:chExt cx="3862770" cy="5400312"/>
          </a:xfrm>
        </p:grpSpPr>
        <p:sp>
          <p:nvSpPr>
            <p:cNvPr id="47" name="Прямоугольник с двумя скругленными соседними углами 46">
              <a:hlinkClick r:id="rId3" action="ppaction://hlinksldjump"/>
            </p:cNvPr>
            <p:cNvSpPr/>
            <p:nvPr/>
          </p:nvSpPr>
          <p:spPr>
            <a:xfrm flipV="1">
              <a:off x="618017" y="2239960"/>
              <a:ext cx="3826651" cy="5220927"/>
            </a:xfrm>
            <a:prstGeom prst="round2SameRect">
              <a:avLst>
                <a:gd name="adj1" fmla="val 6192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Полилиния 47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Векторное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747886" y="1089026"/>
            <a:ext cx="4040138" cy="5400313"/>
            <a:chOff x="609498" y="2060575"/>
            <a:chExt cx="3862770" cy="5400313"/>
          </a:xfrm>
        </p:grpSpPr>
        <p:sp>
          <p:nvSpPr>
            <p:cNvPr id="44" name="Прямоугольник с двумя скругленными соседними углами 43"/>
            <p:cNvSpPr/>
            <p:nvPr/>
          </p:nvSpPr>
          <p:spPr>
            <a:xfrm flipV="1">
              <a:off x="611188" y="2239961"/>
              <a:ext cx="3828530" cy="5220927"/>
            </a:xfrm>
            <a:prstGeom prst="round2SameRect">
              <a:avLst>
                <a:gd name="adj1" fmla="val 6744"/>
                <a:gd name="adj2" fmla="val 0"/>
              </a:avLst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80000" tIns="360000" rIns="360000" bIns="180000" numCol="1" spcCol="1270" anchor="b" anchorCtr="0">
              <a:noAutofit/>
            </a:bodyPr>
            <a:lstStyle/>
            <a:p>
              <a:pPr marL="15875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09498" y="2060575"/>
              <a:ext cx="3862770" cy="503770"/>
            </a:xfrm>
            <a:custGeom>
              <a:avLst/>
              <a:gdLst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157517 w 4681215"/>
                <a:gd name="connsiteY6" fmla="*/ 1575174 h 1575174"/>
                <a:gd name="connsiteX7" fmla="*/ 0 w 4681215"/>
                <a:gd name="connsiteY7" fmla="*/ 1417657 h 1575174"/>
                <a:gd name="connsiteX8" fmla="*/ 0 w 4681215"/>
                <a:gd name="connsiteY8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4523698 w 4681215"/>
                <a:gd name="connsiteY5" fmla="*/ 1575174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81215 w 4681215"/>
                <a:gd name="connsiteY4" fmla="*/ 1417657 h 1575174"/>
                <a:gd name="connsiteX5" fmla="*/ 0 w 4681215"/>
                <a:gd name="connsiteY5" fmla="*/ 1417657 h 1575174"/>
                <a:gd name="connsiteX6" fmla="*/ 0 w 4681215"/>
                <a:gd name="connsiteY6" fmla="*/ 157517 h 1575174"/>
                <a:gd name="connsiteX0" fmla="*/ 0 w 4681215"/>
                <a:gd name="connsiteY0" fmla="*/ 157517 h 1575174"/>
                <a:gd name="connsiteX1" fmla="*/ 157517 w 4681215"/>
                <a:gd name="connsiteY1" fmla="*/ 0 h 1575174"/>
                <a:gd name="connsiteX2" fmla="*/ 4523698 w 4681215"/>
                <a:gd name="connsiteY2" fmla="*/ 0 h 1575174"/>
                <a:gd name="connsiteX3" fmla="*/ 4681215 w 4681215"/>
                <a:gd name="connsiteY3" fmla="*/ 157517 h 1575174"/>
                <a:gd name="connsiteX4" fmla="*/ 4670008 w 4681215"/>
                <a:gd name="connsiteY4" fmla="*/ 420414 h 1575174"/>
                <a:gd name="connsiteX5" fmla="*/ 4681215 w 4681215"/>
                <a:gd name="connsiteY5" fmla="*/ 1417657 h 1575174"/>
                <a:gd name="connsiteX6" fmla="*/ 0 w 4681215"/>
                <a:gd name="connsiteY6" fmla="*/ 1417657 h 1575174"/>
                <a:gd name="connsiteX7" fmla="*/ 0 w 4681215"/>
                <a:gd name="connsiteY7" fmla="*/ 157517 h 1575174"/>
                <a:gd name="connsiteX0" fmla="*/ 10347 w 4691562"/>
                <a:gd name="connsiteY0" fmla="*/ 157517 h 1575174"/>
                <a:gd name="connsiteX1" fmla="*/ 167864 w 4691562"/>
                <a:gd name="connsiteY1" fmla="*/ 0 h 1575174"/>
                <a:gd name="connsiteX2" fmla="*/ 4534045 w 4691562"/>
                <a:gd name="connsiteY2" fmla="*/ 0 h 1575174"/>
                <a:gd name="connsiteX3" fmla="*/ 4691562 w 4691562"/>
                <a:gd name="connsiteY3" fmla="*/ 157517 h 1575174"/>
                <a:gd name="connsiteX4" fmla="*/ 4680355 w 4691562"/>
                <a:gd name="connsiteY4" fmla="*/ 420414 h 1575174"/>
                <a:gd name="connsiteX5" fmla="*/ 4691562 w 4691562"/>
                <a:gd name="connsiteY5" fmla="*/ 1417657 h 1575174"/>
                <a:gd name="connsiteX6" fmla="*/ 10347 w 4691562"/>
                <a:gd name="connsiteY6" fmla="*/ 1417657 h 1575174"/>
                <a:gd name="connsiteX7" fmla="*/ 0 w 4691562"/>
                <a:gd name="connsiteY7" fmla="*/ 420414 h 1575174"/>
                <a:gd name="connsiteX8" fmla="*/ 10347 w 4691562"/>
                <a:gd name="connsiteY8" fmla="*/ 157517 h 1575174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1417657"/>
                <a:gd name="connsiteX1" fmla="*/ 167864 w 4691562"/>
                <a:gd name="connsiteY1" fmla="*/ 0 h 1417657"/>
                <a:gd name="connsiteX2" fmla="*/ 4534045 w 4691562"/>
                <a:gd name="connsiteY2" fmla="*/ 0 h 1417657"/>
                <a:gd name="connsiteX3" fmla="*/ 4691562 w 4691562"/>
                <a:gd name="connsiteY3" fmla="*/ 157517 h 1417657"/>
                <a:gd name="connsiteX4" fmla="*/ 4680355 w 4691562"/>
                <a:gd name="connsiteY4" fmla="*/ 420414 h 1417657"/>
                <a:gd name="connsiteX5" fmla="*/ 4691562 w 4691562"/>
                <a:gd name="connsiteY5" fmla="*/ 1417657 h 1417657"/>
                <a:gd name="connsiteX6" fmla="*/ 0 w 4691562"/>
                <a:gd name="connsiteY6" fmla="*/ 420414 h 1417657"/>
                <a:gd name="connsiteX7" fmla="*/ 10347 w 4691562"/>
                <a:gd name="connsiteY7" fmla="*/ 157517 h 1417657"/>
                <a:gd name="connsiteX0" fmla="*/ 10347 w 4691562"/>
                <a:gd name="connsiteY0" fmla="*/ 157517 h 420414"/>
                <a:gd name="connsiteX1" fmla="*/ 167864 w 4691562"/>
                <a:gd name="connsiteY1" fmla="*/ 0 h 420414"/>
                <a:gd name="connsiteX2" fmla="*/ 4534045 w 4691562"/>
                <a:gd name="connsiteY2" fmla="*/ 0 h 420414"/>
                <a:gd name="connsiteX3" fmla="*/ 4691562 w 4691562"/>
                <a:gd name="connsiteY3" fmla="*/ 157517 h 420414"/>
                <a:gd name="connsiteX4" fmla="*/ 4680355 w 4691562"/>
                <a:gd name="connsiteY4" fmla="*/ 420414 h 420414"/>
                <a:gd name="connsiteX5" fmla="*/ 0 w 4691562"/>
                <a:gd name="connsiteY5" fmla="*/ 420414 h 420414"/>
                <a:gd name="connsiteX6" fmla="*/ 10347 w 4691562"/>
                <a:gd name="connsiteY6" fmla="*/ 157517 h 4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562" h="420414">
                  <a:moveTo>
                    <a:pt x="10347" y="157517"/>
                  </a:moveTo>
                  <a:cubicBezTo>
                    <a:pt x="10347" y="70523"/>
                    <a:pt x="80870" y="0"/>
                    <a:pt x="167864" y="0"/>
                  </a:cubicBezTo>
                  <a:lnTo>
                    <a:pt x="4534045" y="0"/>
                  </a:lnTo>
                  <a:cubicBezTo>
                    <a:pt x="4621039" y="0"/>
                    <a:pt x="4691562" y="70523"/>
                    <a:pt x="4691562" y="157517"/>
                  </a:cubicBezTo>
                  <a:lnTo>
                    <a:pt x="4680355" y="420414"/>
                  </a:lnTo>
                  <a:lnTo>
                    <a:pt x="0" y="420414"/>
                  </a:lnTo>
                  <a:lnTo>
                    <a:pt x="10347" y="157517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80000" tIns="36000" rIns="83821" bIns="83820" numCol="1" spcCol="1270" anchor="ctr" anchorCtr="0">
              <a:noAutofit/>
            </a:bodyPr>
            <a:lstStyle/>
            <a:p>
              <a:pPr marL="228600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Растровое изображение</a:t>
              </a:r>
              <a:endPara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Векторная и растровая графика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64008" y="1772816"/>
            <a:ext cx="3780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Совокупность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пикселей.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Геометрия растра задается при определении.  Цвет пикселей – изменяемый атрибут.</a:t>
            </a: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12060" y="1772816"/>
            <a:ext cx="3708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Изображаемые объекты заданы математической функцией.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4008" y="3573016"/>
            <a:ext cx="378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 для обработки фотографий.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Photoshop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Gimp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112060" y="3573016"/>
            <a:ext cx="3708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 для создания логотипов.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200"/>
              </a:spcBef>
            </a:pP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Corel Draw</a:t>
            </a:r>
          </a:p>
          <a:p>
            <a:pPr marL="171450" indent="-1714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Inkscape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2339752" y="5337212"/>
            <a:ext cx="2808312" cy="612068"/>
          </a:xfrm>
          <a:prstGeom prst="leftRightArrow">
            <a:avLst>
              <a:gd name="adj1" fmla="val 68971"/>
              <a:gd name="adj2" fmla="val 50000"/>
            </a:avLst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Свободное ПО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76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21926</TotalTime>
  <Words>1635</Words>
  <Application>Microsoft Office PowerPoint</Application>
  <PresentationFormat>Экран (4:3)</PresentationFormat>
  <Paragraphs>368</Paragraphs>
  <Slides>24</Slides>
  <Notes>11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КОДИРОВАНИЕ ГРАФИЧЕСКОЙ ИНФОРМАЦИИ</vt:lpstr>
      <vt:lpstr>Ключевые слова</vt:lpstr>
      <vt:lpstr>Общие подходы к кодированию</vt:lpstr>
      <vt:lpstr>Общие подходы к кодированию</vt:lpstr>
      <vt:lpstr>Общие подходы к кодированию</vt:lpstr>
      <vt:lpstr>Векторная и растровая графика</vt:lpstr>
      <vt:lpstr>Векторная и растровая графика</vt:lpstr>
      <vt:lpstr>Векторная и растровая графика</vt:lpstr>
      <vt:lpstr>Векторная и растровая графика</vt:lpstr>
      <vt:lpstr>Историческая справка</vt:lpstr>
      <vt:lpstr>Цветовая модель RGB</vt:lpstr>
      <vt:lpstr>Цветовая модель RGB</vt:lpstr>
      <vt:lpstr>Цветовая модель RGB</vt:lpstr>
      <vt:lpstr>Стеганография</vt:lpstr>
      <vt:lpstr>Цветовая модель RGB</vt:lpstr>
      <vt:lpstr>Цветовая модель HSB</vt:lpstr>
      <vt:lpstr>Цветовая модель HSB</vt:lpstr>
      <vt:lpstr>Цветовая модель HSB</vt:lpstr>
      <vt:lpstr>Цветовая модель CMYK</vt:lpstr>
      <vt:lpstr>Самое главное</vt:lpstr>
      <vt:lpstr>Самое главное</vt:lpstr>
      <vt:lpstr>Вопросы и задания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Информ-1</cp:lastModifiedBy>
  <cp:revision>1258</cp:revision>
  <dcterms:modified xsi:type="dcterms:W3CDTF">2017-02-07T04:46:54Z</dcterms:modified>
</cp:coreProperties>
</file>