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handoutMasterIdLst>
    <p:handoutMasterId r:id="rId19"/>
  </p:handoutMasterIdLst>
  <p:sldIdLst>
    <p:sldId id="256" r:id="rId2"/>
    <p:sldId id="258" r:id="rId3"/>
    <p:sldId id="265" r:id="rId4"/>
    <p:sldId id="285" r:id="rId5"/>
    <p:sldId id="288" r:id="rId6"/>
    <p:sldId id="290" r:id="rId7"/>
    <p:sldId id="297" r:id="rId8"/>
    <p:sldId id="292" r:id="rId9"/>
    <p:sldId id="294" r:id="rId10"/>
    <p:sldId id="295" r:id="rId11"/>
    <p:sldId id="259" r:id="rId12"/>
    <p:sldId id="283" r:id="rId13"/>
    <p:sldId id="282" r:id="rId14"/>
    <p:sldId id="298" r:id="rId15"/>
    <p:sldId id="300" r:id="rId16"/>
    <p:sldId id="271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926" userDrawn="1">
          <p15:clr>
            <a:srgbClr val="A4A3A4"/>
          </p15:clr>
        </p15:guide>
        <p15:guide id="3" pos="385" userDrawn="1">
          <p15:clr>
            <a:srgbClr val="A4A3A4"/>
          </p15:clr>
        </p15:guide>
        <p15:guide id="4" orient="horz" pos="663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13307"/>
    <a:srgbClr val="EE3F08"/>
    <a:srgbClr val="F94545"/>
    <a:srgbClr val="B05408"/>
    <a:srgbClr val="F7DB8D"/>
    <a:srgbClr val="EEB412"/>
    <a:srgbClr val="FFFFFF"/>
    <a:srgbClr val="000000"/>
    <a:srgbClr val="FFFFCC"/>
    <a:srgbClr val="FFF3E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339" autoAdjust="0"/>
    <p:restoredTop sz="84340" autoAdjust="0"/>
  </p:normalViewPr>
  <p:slideViewPr>
    <p:cSldViewPr>
      <p:cViewPr varScale="1">
        <p:scale>
          <a:sx n="87" d="100"/>
          <a:sy n="87" d="100"/>
        </p:scale>
        <p:origin x="-612" y="-78"/>
      </p:cViewPr>
      <p:guideLst>
        <p:guide orient="horz" pos="4065"/>
        <p:guide orient="horz" pos="663"/>
        <p:guide pos="5602"/>
        <p:guide pos="476"/>
        <p:guide pos="385"/>
        <p:guide/>
        <p:guide pos="5556"/>
        <p:guide pos="1519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50" d="100"/>
        <a:sy n="150" d="100"/>
      </p:scale>
      <p:origin x="0" y="3684"/>
    </p:cViewPr>
  </p:sorterViewPr>
  <p:notesViewPr>
    <p:cSldViewPr>
      <p:cViewPr varScale="1">
        <p:scale>
          <a:sx n="83" d="100"/>
          <a:sy n="83" d="100"/>
        </p:scale>
        <p:origin x="-1656" y="-10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2C91728-1E6F-4D38-A709-202A381AACD1}" type="datetimeFigureOut">
              <a:rPr lang="ru-RU" smtClean="0"/>
              <a:pPr/>
              <a:t>07.02.2017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7AE11E7-4FA8-414C-A763-02B4941B0BA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511975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3DECFB-AFAA-43A6-80AE-F6B6BF481728}" type="datetimeFigureOut">
              <a:rPr lang="ru-RU" smtClean="0"/>
              <a:pPr/>
              <a:t>07.02.2017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F705C0-65DE-437A-8D67-B1204842C6A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22352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b="1" dirty="0" smtClean="0"/>
              <a:t>Комментарии</a:t>
            </a:r>
          </a:p>
          <a:p>
            <a:r>
              <a:rPr lang="ru-RU" dirty="0" smtClean="0"/>
              <a:t>По щелчку мыши</a:t>
            </a:r>
            <a:r>
              <a:rPr lang="ru-RU" baseline="0" dirty="0" smtClean="0"/>
              <a:t> </a:t>
            </a:r>
            <a:r>
              <a:rPr lang="ru-RU" dirty="0" smtClean="0"/>
              <a:t>появляются характеристики звука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F705C0-65DE-437A-8D67-B1204842C6AC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4252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b="1" dirty="0" smtClean="0"/>
              <a:t>Комментарии</a:t>
            </a:r>
          </a:p>
          <a:p>
            <a:r>
              <a:rPr lang="ru-RU" dirty="0" smtClean="0"/>
              <a:t>График и лупа – интерактивный элемент – переход на скрытый слайд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F705C0-65DE-437A-8D67-B1204842C6AC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b="1" dirty="0" smtClean="0"/>
              <a:t>Комментарии</a:t>
            </a:r>
          </a:p>
          <a:p>
            <a:r>
              <a:rPr lang="ru-RU" dirty="0" smtClean="0"/>
              <a:t>Задача с пошаговым решением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F705C0-65DE-437A-8D67-B1204842C6AC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157594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b="1" dirty="0" smtClean="0"/>
              <a:t>Комментарии</a:t>
            </a:r>
          </a:p>
          <a:p>
            <a:r>
              <a:rPr lang="ru-RU" dirty="0" smtClean="0"/>
              <a:t>Задача с пошаговым решением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F705C0-65DE-437A-8D67-B1204842C6AC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342195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b="1" dirty="0" smtClean="0"/>
              <a:t>Комментарии</a:t>
            </a:r>
          </a:p>
          <a:p>
            <a:r>
              <a:rPr lang="ru-RU" dirty="0" smtClean="0"/>
              <a:t>Задача с пошаговым решением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F705C0-65DE-437A-8D67-B1204842C6AC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847218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b="1" dirty="0" smtClean="0"/>
              <a:t>Комментарии</a:t>
            </a:r>
          </a:p>
          <a:p>
            <a:r>
              <a:rPr lang="ru-RU" dirty="0" smtClean="0"/>
              <a:t>Задача с пошаговым решением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F705C0-65DE-437A-8D67-B1204842C6AC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046143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F705C0-65DE-437A-8D67-B1204842C6AC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71119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 userDrawn="1"/>
        </p:nvSpPr>
        <p:spPr>
          <a:xfrm>
            <a:off x="2071670" y="0"/>
            <a:ext cx="7072330" cy="68580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 userDrawn="1"/>
        </p:nvSpPr>
        <p:spPr>
          <a:xfrm>
            <a:off x="2071670" y="2285992"/>
            <a:ext cx="7072330" cy="1800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2071670" y="857233"/>
            <a:ext cx="6715172" cy="3214709"/>
          </a:xfrm>
        </p:spPr>
        <p:txBody>
          <a:bodyPr rIns="0" anchor="b" anchorCtr="0">
            <a:normAutofit/>
          </a:bodyPr>
          <a:lstStyle>
            <a:lvl1pPr algn="l">
              <a:defRPr sz="40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 hasCustomPrompt="1"/>
          </p:nvPr>
        </p:nvSpPr>
        <p:spPr>
          <a:xfrm>
            <a:off x="2071670" y="4214818"/>
            <a:ext cx="6715172" cy="1643074"/>
          </a:xfrm>
        </p:spPr>
        <p:txBody>
          <a:bodyPr rIns="0">
            <a:normAutofit/>
          </a:bodyPr>
          <a:lstStyle>
            <a:lvl1pPr marL="0" indent="0" algn="l">
              <a:buNone/>
              <a:defRPr sz="2000" b="1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 smtClean="0"/>
              <a:t>ОБРАЗЕЦ ПОДЗАГОЛОВКА</a:t>
            </a:r>
            <a:endParaRPr lang="ru-RU" dirty="0"/>
          </a:p>
        </p:txBody>
      </p:sp>
      <p:sp>
        <p:nvSpPr>
          <p:cNvPr id="11" name="Прямоугольник 10"/>
          <p:cNvSpPr/>
          <p:nvPr userDrawn="1"/>
        </p:nvSpPr>
        <p:spPr>
          <a:xfrm>
            <a:off x="0" y="6000768"/>
            <a:ext cx="2071670" cy="61555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400" b="1" cap="none" spc="0" dirty="0" smtClean="0">
                <a:ln>
                  <a:solidFill>
                    <a:srgbClr val="0070C0"/>
                  </a:solidFill>
                </a:ln>
                <a:solidFill>
                  <a:srgbClr val="0070C0"/>
                </a:solidFill>
                <a:effectLst/>
                <a:latin typeface="Arial" pitchFamily="34" charset="0"/>
                <a:cs typeface="Arial" pitchFamily="34" charset="0"/>
              </a:rPr>
              <a:t>10 класс</a:t>
            </a:r>
            <a:endParaRPr lang="ru-RU" sz="3400" b="1" cap="none" spc="0" dirty="0">
              <a:ln>
                <a:solidFill>
                  <a:srgbClr val="0070C0"/>
                </a:solidFill>
              </a:ln>
              <a:solidFill>
                <a:srgbClr val="0070C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Прямоугольник 11"/>
          <p:cNvSpPr/>
          <p:nvPr userDrawn="1"/>
        </p:nvSpPr>
        <p:spPr>
          <a:xfrm>
            <a:off x="6572264" y="214290"/>
            <a:ext cx="2214578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400" b="0" cap="none" spc="0" dirty="0" smtClean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rPr>
              <a:t>Информатика</a:t>
            </a:r>
            <a:endParaRPr lang="ru-RU" sz="2400" b="0" cap="none" spc="0" dirty="0">
              <a:ln>
                <a:solidFill>
                  <a:schemeClr val="bg1"/>
                </a:solidFill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Прямоугольник 12"/>
          <p:cNvSpPr/>
          <p:nvPr userDrawn="1"/>
        </p:nvSpPr>
        <p:spPr>
          <a:xfrm>
            <a:off x="0" y="2285992"/>
            <a:ext cx="2071670" cy="1800000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8" name="Picture 4" descr="C:\Ирина\фото\Выпускной\логотип.pn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5984" y="5929330"/>
            <a:ext cx="2075784" cy="678995"/>
          </a:xfrm>
          <a:prstGeom prst="rect">
            <a:avLst/>
          </a:prstGeom>
          <a:noFill/>
        </p:spPr>
      </p:pic>
      <p:pic>
        <p:nvPicPr>
          <p:cNvPr id="1026" name="Picture 2" descr="C:\Documents and Settings\Администратор.HOME-FDD52612A3\Рабочий стол\Ирина_Раб стол\10-2\01.bmp"/>
          <p:cNvPicPr>
            <a:picLocks noChangeAspect="1" noChangeArrowheads="1"/>
          </p:cNvPicPr>
          <p:nvPr userDrawn="1"/>
        </p:nvPicPr>
        <p:blipFill>
          <a:blip r:embed="rId3"/>
          <a:srcRect l="2674" r="1625"/>
          <a:stretch>
            <a:fillRect/>
          </a:stretch>
        </p:blipFill>
        <p:spPr bwMode="auto">
          <a:xfrm>
            <a:off x="0" y="2285992"/>
            <a:ext cx="2068776" cy="1800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4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0" indent="0">
              <a:defRPr/>
            </a:lvl1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0" y="0"/>
            <a:ext cx="357158" cy="68580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0" y="2285992"/>
            <a:ext cx="357158" cy="1800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 userDrawn="1"/>
        </p:nvSpPr>
        <p:spPr>
          <a:xfrm>
            <a:off x="8143900" y="214290"/>
            <a:ext cx="714380" cy="71438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latin typeface="Arial Black" pitchFamily="34" charset="0"/>
                <a:cs typeface="Arial" pitchFamily="34" charset="0"/>
              </a:rPr>
              <a:t>?</a:t>
            </a:r>
            <a:endParaRPr lang="ru-RU" sz="4000" b="1" dirty="0">
              <a:latin typeface="Arial Black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2_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6" name="Прямоугольник 5"/>
          <p:cNvSpPr/>
          <p:nvPr userDrawn="1"/>
        </p:nvSpPr>
        <p:spPr>
          <a:xfrm>
            <a:off x="0" y="0"/>
            <a:ext cx="357158" cy="68580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0" y="2285992"/>
            <a:ext cx="357158" cy="1800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вал 4"/>
          <p:cNvSpPr/>
          <p:nvPr userDrawn="1"/>
        </p:nvSpPr>
        <p:spPr>
          <a:xfrm>
            <a:off x="8143900" y="214290"/>
            <a:ext cx="714380" cy="71438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latin typeface="Arial Black" pitchFamily="34" charset="0"/>
                <a:cs typeface="Arial" pitchFamily="34" charset="0"/>
              </a:rPr>
              <a:t>?</a:t>
            </a:r>
            <a:endParaRPr lang="ru-RU" sz="4000" b="1" dirty="0">
              <a:latin typeface="Arial Black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6" name="Прямоугольник 5"/>
          <p:cNvSpPr/>
          <p:nvPr userDrawn="1"/>
        </p:nvSpPr>
        <p:spPr>
          <a:xfrm>
            <a:off x="0" y="0"/>
            <a:ext cx="357158" cy="68580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0" y="2285992"/>
            <a:ext cx="357158" cy="1800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Объект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3900" y="150790"/>
            <a:ext cx="810838" cy="816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31018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 userDrawn="1"/>
        </p:nvSpPr>
        <p:spPr>
          <a:xfrm>
            <a:off x="0" y="0"/>
            <a:ext cx="357158" cy="68580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 userDrawn="1"/>
        </p:nvSpPr>
        <p:spPr>
          <a:xfrm>
            <a:off x="0" y="2285992"/>
            <a:ext cx="357158" cy="1800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 userDrawn="1"/>
        </p:nvSpPr>
        <p:spPr>
          <a:xfrm>
            <a:off x="2071670" y="2285992"/>
            <a:ext cx="7072330" cy="1800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2071670" y="857233"/>
            <a:ext cx="6715172" cy="3214709"/>
          </a:xfrm>
        </p:spPr>
        <p:txBody>
          <a:bodyPr anchor="b" anchorCtr="0">
            <a:normAutofit/>
          </a:bodyPr>
          <a:lstStyle>
            <a:lvl1pPr algn="l">
              <a:defRPr sz="40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 hasCustomPrompt="1"/>
          </p:nvPr>
        </p:nvSpPr>
        <p:spPr>
          <a:xfrm>
            <a:off x="2071670" y="4214818"/>
            <a:ext cx="6715172" cy="1643074"/>
          </a:xfrm>
        </p:spPr>
        <p:txBody>
          <a:bodyPr>
            <a:normAutofit/>
          </a:bodyPr>
          <a:lstStyle>
            <a:lvl1pPr marL="0" indent="0" algn="l">
              <a:buNone/>
              <a:defRPr sz="2000" b="1">
                <a:solidFill>
                  <a:srgbClr val="0070C0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 smtClean="0"/>
              <a:t>ОБРАЗЕЦ ПОДЗАГОЛОВКА</a:t>
            </a:r>
            <a:endParaRPr lang="ru-RU" dirty="0"/>
          </a:p>
        </p:txBody>
      </p:sp>
      <p:sp>
        <p:nvSpPr>
          <p:cNvPr id="13" name="Прямоугольник 12"/>
          <p:cNvSpPr/>
          <p:nvPr userDrawn="1"/>
        </p:nvSpPr>
        <p:spPr>
          <a:xfrm>
            <a:off x="0" y="2285992"/>
            <a:ext cx="2071670" cy="180000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0" indent="0">
              <a:defRPr/>
            </a:lvl1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0" y="0"/>
            <a:ext cx="357158" cy="68580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0" y="2285992"/>
            <a:ext cx="357158" cy="1800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42910" y="1052736"/>
            <a:ext cx="8215369" cy="480515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0" y="0"/>
            <a:ext cx="357158" cy="68580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0" y="2285992"/>
            <a:ext cx="357158" cy="1800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Управляющая кнопка: возврат 5">
            <a:hlinkClick r:id="" action="ppaction://hlinkshowjump?jump=lastslideviewed" highlightClick="1"/>
          </p:cNvPr>
          <p:cNvSpPr/>
          <p:nvPr userDrawn="1"/>
        </p:nvSpPr>
        <p:spPr>
          <a:xfrm>
            <a:off x="8215338" y="6000768"/>
            <a:ext cx="685250" cy="685250"/>
          </a:xfrm>
          <a:prstGeom prst="actionButtonReturn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714348" y="1600200"/>
            <a:ext cx="3781452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905348" y="1600200"/>
            <a:ext cx="3781452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0" y="0"/>
            <a:ext cx="357158" cy="68580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 userDrawn="1"/>
        </p:nvSpPr>
        <p:spPr>
          <a:xfrm>
            <a:off x="0" y="2285992"/>
            <a:ext cx="357158" cy="1800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14348" y="1195404"/>
            <a:ext cx="378304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714348" y="1835166"/>
            <a:ext cx="3783040" cy="452279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902274" y="1195404"/>
            <a:ext cx="3784526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902274" y="1835166"/>
            <a:ext cx="3784526" cy="452279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10" name="Прямоугольник 9"/>
          <p:cNvSpPr/>
          <p:nvPr userDrawn="1"/>
        </p:nvSpPr>
        <p:spPr>
          <a:xfrm>
            <a:off x="0" y="0"/>
            <a:ext cx="357158" cy="68580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 userDrawn="1"/>
        </p:nvSpPr>
        <p:spPr>
          <a:xfrm>
            <a:off x="0" y="2285992"/>
            <a:ext cx="357158" cy="1800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 userDrawn="1"/>
        </p:nvSpPr>
        <p:spPr>
          <a:xfrm>
            <a:off x="0" y="0"/>
            <a:ext cx="9144000" cy="92867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1" name="Прямоугольник 10"/>
          <p:cNvSpPr/>
          <p:nvPr userDrawn="1"/>
        </p:nvSpPr>
        <p:spPr>
          <a:xfrm>
            <a:off x="0" y="5910280"/>
            <a:ext cx="9144000" cy="500066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42910" y="1071546"/>
            <a:ext cx="8215370" cy="4643470"/>
          </a:xfrm>
        </p:spPr>
        <p:txBody>
          <a:bodyPr>
            <a:normAutofit/>
          </a:bodyPr>
          <a:lstStyle>
            <a:lvl1pPr>
              <a:buFont typeface="Arial" pitchFamily="34" charset="0"/>
              <a:buChar char="•"/>
              <a:defRPr sz="3200"/>
            </a:lvl1pPr>
            <a:lvl2pPr>
              <a:defRPr sz="3200"/>
            </a:lvl2pPr>
            <a:lvl3pPr>
              <a:defRPr sz="3200"/>
            </a:lvl3pPr>
            <a:lvl4pPr>
              <a:defRPr sz="3200"/>
            </a:lvl4pPr>
            <a:lvl5pPr>
              <a:defRPr sz="3200"/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pic>
        <p:nvPicPr>
          <p:cNvPr id="2050" name="Picture 2" descr="C:\Documents and Settings\Администратор.HOME-FDD52612A3\Рабочий стол\земля.pn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48" y="5715016"/>
            <a:ext cx="862841" cy="85725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 userDrawn="1"/>
        </p:nvSpPr>
        <p:spPr>
          <a:xfrm>
            <a:off x="0" y="0"/>
            <a:ext cx="9144000" cy="92867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1" name="Прямоугольник 10"/>
          <p:cNvSpPr/>
          <p:nvPr userDrawn="1"/>
        </p:nvSpPr>
        <p:spPr>
          <a:xfrm>
            <a:off x="0" y="5910280"/>
            <a:ext cx="9144000" cy="500066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42910" y="1071546"/>
            <a:ext cx="8215370" cy="4643470"/>
          </a:xfrm>
        </p:spPr>
        <p:txBody>
          <a:bodyPr>
            <a:normAutofit/>
          </a:bodyPr>
          <a:lstStyle>
            <a:lvl1pPr>
              <a:buFont typeface="Arial" pitchFamily="34" charset="0"/>
              <a:buNone/>
              <a:defRPr sz="2200"/>
            </a:lvl1pPr>
            <a:lvl2pPr>
              <a:defRPr sz="2200"/>
            </a:lvl2pPr>
            <a:lvl3pPr>
              <a:defRPr sz="2200"/>
            </a:lvl3pPr>
            <a:lvl4pPr>
              <a:defRPr sz="2200"/>
            </a:lvl4pPr>
            <a:lvl5pPr>
              <a:defRPr sz="2200"/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pic>
        <p:nvPicPr>
          <p:cNvPr id="2050" name="Picture 2" descr="C:\Documents and Settings\Администратор.HOME-FDD52612A3\Рабочий стол\земля.pn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48" y="5715016"/>
            <a:ext cx="862841" cy="85725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6" name="Прямоугольник 5"/>
          <p:cNvSpPr/>
          <p:nvPr userDrawn="1"/>
        </p:nvSpPr>
        <p:spPr>
          <a:xfrm>
            <a:off x="0" y="0"/>
            <a:ext cx="357158" cy="68580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0" y="2285992"/>
            <a:ext cx="357158" cy="1800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10" y="274638"/>
            <a:ext cx="8244950" cy="582594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42910" y="1071546"/>
            <a:ext cx="8215369" cy="528641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TextBox 3"/>
          <p:cNvSpPr txBox="1"/>
          <p:nvPr userDrawn="1"/>
        </p:nvSpPr>
        <p:spPr>
          <a:xfrm>
            <a:off x="642910" y="0"/>
            <a:ext cx="700120" cy="107722"/>
          </a:xfrm>
          <a:prstGeom prst="rect">
            <a:avLst/>
          </a:prstGeom>
          <a:solidFill>
            <a:schemeClr val="bg1"/>
          </a:solidFill>
        </p:spPr>
        <p:txBody>
          <a:bodyPr vert="horz" wrap="square" rtlCol="0">
            <a:spAutoFit/>
          </a:bodyPr>
          <a:lstStyle/>
          <a:p>
            <a:pPr algn="r"/>
            <a:r>
              <a:rPr lang="ru-RU" sz="100" dirty="0" smtClean="0">
                <a:solidFill>
                  <a:schemeClr val="bg1"/>
                </a:solidFill>
              </a:rPr>
              <a:t>МК</a:t>
            </a:r>
            <a:endParaRPr lang="ru-RU" sz="100" dirty="0">
              <a:solidFill>
                <a:schemeClr val="bg1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9" r:id="rId2"/>
    <p:sldLayoutId id="2147483650" r:id="rId3"/>
    <p:sldLayoutId id="2147483658" r:id="rId4"/>
    <p:sldLayoutId id="2147483652" r:id="rId5"/>
    <p:sldLayoutId id="2147483653" r:id="rId6"/>
    <p:sldLayoutId id="2147483656" r:id="rId7"/>
    <p:sldLayoutId id="2147483657" r:id="rId8"/>
    <p:sldLayoutId id="2147483654" r:id="rId9"/>
    <p:sldLayoutId id="2147483662" r:id="rId10"/>
    <p:sldLayoutId id="2147483661" r:id="rId11"/>
    <p:sldLayoutId id="2147483660" r:id="rId12"/>
    <p:sldLayoutId id="2147483655" r:id="rId13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spcBef>
          <a:spcPct val="0"/>
        </a:spcBef>
        <a:buNone/>
        <a:defRPr sz="3200" b="1" kern="1200">
          <a:solidFill>
            <a:srgbClr val="0070C0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0" indent="0" algn="just" defTabSz="914400" rtl="0" eaLnBrk="1" latinLnBrk="0" hangingPunct="1">
        <a:spcBef>
          <a:spcPct val="20000"/>
        </a:spcBef>
        <a:buFont typeface="Arial" pitchFamily="34" charset="0"/>
        <a:buNone/>
        <a:defRPr sz="2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just" defTabSz="914400" rtl="0" eaLnBrk="1" latinLnBrk="0" hangingPunct="1">
        <a:spcBef>
          <a:spcPct val="20000"/>
        </a:spcBef>
        <a:buFont typeface="Arial" pitchFamily="34" charset="0"/>
        <a:buChar char="–"/>
        <a:defRPr sz="2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just" defTabSz="914400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just" defTabSz="914400" rtl="0" eaLnBrk="1" latinLnBrk="0" hangingPunct="1">
        <a:spcBef>
          <a:spcPct val="20000"/>
        </a:spcBef>
        <a:buFont typeface="Arial" pitchFamily="34" charset="0"/>
        <a:buChar char="–"/>
        <a:defRPr sz="2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just" defTabSz="914400" rtl="0" eaLnBrk="1" latinLnBrk="0" hangingPunct="1">
        <a:spcBef>
          <a:spcPct val="20000"/>
        </a:spcBef>
        <a:buFont typeface="Arial" pitchFamily="34" charset="0"/>
        <a:buChar char="»"/>
        <a:defRPr sz="2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jpe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5.png"/><Relationship Id="rId11" Type="http://schemas.openxmlformats.org/officeDocument/2006/relationships/image" Target="../media/image20.png"/><Relationship Id="rId5" Type="http://schemas.openxmlformats.org/officeDocument/2006/relationships/image" Target="../media/image14.png"/><Relationship Id="rId10" Type="http://schemas.openxmlformats.org/officeDocument/2006/relationships/image" Target="../media/image19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5.png"/><Relationship Id="rId5" Type="http://schemas.openxmlformats.org/officeDocument/2006/relationships/slide" Target="slide7.xml"/><Relationship Id="rId4" Type="http://schemas.openxmlformats.org/officeDocument/2006/relationships/image" Target="../media/image2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071670" y="857233"/>
            <a:ext cx="6858048" cy="3214709"/>
          </a:xfrm>
        </p:spPr>
        <p:txBody>
          <a:bodyPr>
            <a:normAutofit/>
          </a:bodyPr>
          <a:lstStyle/>
          <a:p>
            <a:pPr>
              <a:tabLst>
                <a:tab pos="534988" algn="l"/>
              </a:tabLst>
            </a:pPr>
            <a:r>
              <a:rPr lang="ru-RU" dirty="0" smtClean="0"/>
              <a:t>КОДИРОВАНИЕ ЗВУКОВОЙ ИНФОРМАЦИИ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ПРЕДСТАВЛЕНИЕ ИНФОРМАЦИИ В КОМПЬЮТЕРЕ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Вопросы и задания</a:t>
            </a:r>
            <a:endParaRPr lang="ru-RU" dirty="0"/>
          </a:p>
        </p:txBody>
      </p:sp>
      <p:sp>
        <p:nvSpPr>
          <p:cNvPr id="3" name="Подзаголовок 5"/>
          <p:cNvSpPr txBox="1">
            <a:spLocks/>
          </p:cNvSpPr>
          <p:nvPr/>
        </p:nvSpPr>
        <p:spPr>
          <a:xfrm>
            <a:off x="2643174" y="1071546"/>
            <a:ext cx="6215106" cy="2643206"/>
          </a:xfrm>
          <a:prstGeom prst="rect">
            <a:avLst/>
          </a:prstGeom>
          <a:noFill/>
        </p:spPr>
        <p:txBody>
          <a:bodyPr vert="horz" lIns="91440" tIns="45720" rIns="91440" bIns="45720" rtlCol="0">
            <a:noAutofit/>
          </a:bodyPr>
          <a:lstStyle/>
          <a:p>
            <a:pPr lvl="0" algn="just">
              <a:defRPr/>
            </a:pPr>
            <a:r>
              <a:rPr lang="ru-RU" sz="2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Задание 1.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 В Новый год Петя Иванов записал бой курантов. П</a:t>
            </a:r>
            <a:r>
              <a:rPr lang="ru-RU" sz="2400" dirty="0" smtClean="0"/>
              <a:t>ерезвон длился </a:t>
            </a:r>
            <a:r>
              <a:rPr lang="ru-RU" sz="2400" i="1" dirty="0" smtClean="0"/>
              <a:t>20</a:t>
            </a:r>
            <a:r>
              <a:rPr lang="ru-RU" sz="2400" dirty="0" smtClean="0"/>
              <a:t> </a:t>
            </a:r>
            <a:r>
              <a:rPr lang="ru-RU" sz="2400" i="1" dirty="0" smtClean="0"/>
              <a:t>секунд</a:t>
            </a:r>
            <a:r>
              <a:rPr lang="ru-RU" sz="2400" dirty="0" smtClean="0"/>
              <a:t>, а бой курантов – еще </a:t>
            </a:r>
            <a:r>
              <a:rPr lang="ru-RU" sz="2400" i="1" dirty="0" smtClean="0"/>
              <a:t>40 секунд</a:t>
            </a:r>
            <a:r>
              <a:rPr lang="ru-RU" sz="2400" dirty="0" smtClean="0"/>
              <a:t>. </a:t>
            </a:r>
            <a:endParaRPr lang="ru-RU" sz="2200" dirty="0" smtClean="0">
              <a:latin typeface="Arial" pitchFamily="34" charset="0"/>
              <a:cs typeface="Arial" pitchFamily="34" charset="0"/>
            </a:endParaRPr>
          </a:p>
          <a:p>
            <a:pPr lvl="0" algn="just">
              <a:defRPr/>
            </a:pPr>
            <a:r>
              <a:rPr lang="ru-RU" sz="2200" dirty="0" smtClean="0">
                <a:latin typeface="Arial" pitchFamily="34" charset="0"/>
                <a:cs typeface="Arial" pitchFamily="34" charset="0"/>
              </a:rPr>
              <a:t>Определите объём полученного </a:t>
            </a:r>
            <a:r>
              <a:rPr lang="ru-RU" sz="2200" dirty="0" err="1" smtClean="0">
                <a:latin typeface="Arial" pitchFamily="34" charset="0"/>
                <a:cs typeface="Arial" pitchFamily="34" charset="0"/>
              </a:rPr>
              <a:t>моноаудио-файла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 (в </a:t>
            </a:r>
            <a:r>
              <a:rPr lang="ru-RU" sz="2200" i="1" dirty="0" smtClean="0">
                <a:latin typeface="Arial" pitchFamily="34" charset="0"/>
                <a:cs typeface="Arial" pitchFamily="34" charset="0"/>
              </a:rPr>
              <a:t>килобайтах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), записанного с глубиной кодирования </a:t>
            </a:r>
            <a:r>
              <a:rPr lang="ru-RU" sz="2200" i="1" dirty="0" smtClean="0">
                <a:latin typeface="Arial" pitchFamily="34" charset="0"/>
                <a:cs typeface="Arial" pitchFamily="34" charset="0"/>
              </a:rPr>
              <a:t>8 бит 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и частотой дискретизации </a:t>
            </a:r>
            <a:r>
              <a:rPr lang="ru-RU" sz="2200" i="1" dirty="0" smtClean="0">
                <a:latin typeface="Arial" pitchFamily="34" charset="0"/>
                <a:cs typeface="Arial" pitchFamily="34" charset="0"/>
              </a:rPr>
              <a:t>8 кГц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85786" y="3929066"/>
            <a:ext cx="2831224" cy="235449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200" b="1" dirty="0" smtClean="0">
                <a:latin typeface="Arial" pitchFamily="34" charset="0"/>
                <a:cs typeface="Arial" pitchFamily="34" charset="0"/>
              </a:rPr>
              <a:t>Дано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:</a:t>
            </a:r>
          </a:p>
          <a:p>
            <a:pPr>
              <a:spcBef>
                <a:spcPts val="600"/>
              </a:spcBef>
            </a:pPr>
            <a:r>
              <a:rPr lang="en-US" sz="2200" dirty="0" smtClean="0">
                <a:latin typeface="Arial" pitchFamily="34" charset="0"/>
                <a:cs typeface="Arial" pitchFamily="34" charset="0"/>
              </a:rPr>
              <a:t>t =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20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 с 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+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40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 с 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=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6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0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c</a:t>
            </a:r>
            <a:br>
              <a:rPr lang="en-US" sz="2200" dirty="0" smtClean="0">
                <a:latin typeface="Arial" pitchFamily="34" charset="0"/>
                <a:cs typeface="Arial" pitchFamily="34" charset="0"/>
              </a:rPr>
            </a:b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i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= 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8 бит = 1 байт</a:t>
            </a:r>
            <a:br>
              <a:rPr lang="ru-RU" sz="2200" dirty="0" smtClean="0">
                <a:latin typeface="Arial" pitchFamily="34" charset="0"/>
                <a:cs typeface="Arial" pitchFamily="34" charset="0"/>
              </a:rPr>
            </a:br>
            <a:r>
              <a:rPr lang="ru-RU" sz="2200" dirty="0" err="1" smtClean="0"/>
              <a:t>ν</a:t>
            </a:r>
            <a:r>
              <a:rPr lang="en-US" sz="2200" dirty="0" smtClean="0"/>
              <a:t> 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= 8 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кГц = 8000 Гц</a:t>
            </a:r>
            <a:endParaRPr lang="en-US" sz="2200" dirty="0" smtClean="0">
              <a:latin typeface="Arial" pitchFamily="34" charset="0"/>
              <a:cs typeface="Arial" pitchFamily="34" charset="0"/>
            </a:endParaRPr>
          </a:p>
          <a:p>
            <a:pPr>
              <a:spcBef>
                <a:spcPts val="600"/>
              </a:spcBef>
            </a:pPr>
            <a:endParaRPr lang="en-US" sz="2200" dirty="0" smtClean="0">
              <a:latin typeface="Arial" pitchFamily="34" charset="0"/>
              <a:cs typeface="Arial" pitchFamily="34" charset="0"/>
            </a:endParaRPr>
          </a:p>
          <a:p>
            <a:pPr>
              <a:spcBef>
                <a:spcPts val="600"/>
              </a:spcBef>
            </a:pPr>
            <a:endParaRPr lang="ru-RU" sz="2000" dirty="0" smtClean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" name="Группа 10"/>
          <p:cNvGrpSpPr/>
          <p:nvPr/>
        </p:nvGrpSpPr>
        <p:grpSpPr>
          <a:xfrm>
            <a:off x="852263" y="4000504"/>
            <a:ext cx="2719605" cy="2143140"/>
            <a:chOff x="611186" y="4925414"/>
            <a:chExt cx="3962200" cy="1512000"/>
          </a:xfrm>
        </p:grpSpPr>
        <p:cxnSp>
          <p:nvCxnSpPr>
            <p:cNvPr id="12" name="Прямая соединительная линия 11"/>
            <p:cNvCxnSpPr/>
            <p:nvPr/>
          </p:nvCxnSpPr>
          <p:spPr>
            <a:xfrm>
              <a:off x="611186" y="6065887"/>
              <a:ext cx="3828740" cy="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" name="Прямая соединительная линия 12"/>
            <p:cNvCxnSpPr/>
            <p:nvPr/>
          </p:nvCxnSpPr>
          <p:spPr>
            <a:xfrm>
              <a:off x="4573386" y="4925414"/>
              <a:ext cx="0" cy="151200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5" name="TextBox 14"/>
          <p:cNvSpPr txBox="1"/>
          <p:nvPr/>
        </p:nvSpPr>
        <p:spPr>
          <a:xfrm>
            <a:off x="821484" y="5641319"/>
            <a:ext cx="68800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>
                <a:latin typeface="Arial" pitchFamily="34" charset="0"/>
                <a:cs typeface="Arial" pitchFamily="34" charset="0"/>
              </a:rPr>
              <a:t>I - ?</a:t>
            </a:r>
            <a:endParaRPr lang="ru-RU" sz="22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Формула"/>
          <p:cNvSpPr txBox="1"/>
          <p:nvPr/>
        </p:nvSpPr>
        <p:spPr>
          <a:xfrm>
            <a:off x="3714744" y="4355434"/>
            <a:ext cx="239890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 smtClean="0">
                <a:latin typeface="Arial" pitchFamily="34" charset="0"/>
                <a:cs typeface="Arial" pitchFamily="34" charset="0"/>
              </a:rPr>
              <a:t>I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=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 </a:t>
            </a:r>
            <a:endParaRPr lang="ru-RU" sz="2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Формула"/>
          <p:cNvSpPr txBox="1"/>
          <p:nvPr/>
        </p:nvSpPr>
        <p:spPr>
          <a:xfrm>
            <a:off x="3714744" y="5641319"/>
            <a:ext cx="314542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b="1" dirty="0" smtClean="0">
                <a:latin typeface="Arial" pitchFamily="34" charset="0"/>
                <a:cs typeface="Arial" pitchFamily="34" charset="0"/>
              </a:rPr>
              <a:t>Ответ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: 468,75 </a:t>
            </a:r>
            <a:r>
              <a:rPr lang="ru-RU" sz="2200" dirty="0" err="1" smtClean="0">
                <a:latin typeface="Arial" pitchFamily="34" charset="0"/>
                <a:cs typeface="Arial" pitchFamily="34" charset="0"/>
              </a:rPr>
              <a:t>Кбайта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 </a:t>
            </a:r>
            <a:endParaRPr lang="ru-RU" sz="2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Формула"/>
          <p:cNvSpPr txBox="1"/>
          <p:nvPr/>
        </p:nvSpPr>
        <p:spPr>
          <a:xfrm>
            <a:off x="4214810" y="4143380"/>
            <a:ext cx="156945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dirty="0" smtClean="0">
                <a:latin typeface="Arial" pitchFamily="34" charset="0"/>
                <a:cs typeface="Arial" pitchFamily="34" charset="0"/>
              </a:rPr>
              <a:t>60·1·8000</a:t>
            </a:r>
            <a:endParaRPr lang="ru-RU" sz="2200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5" name="Группа 30"/>
          <p:cNvGrpSpPr/>
          <p:nvPr/>
        </p:nvGrpSpPr>
        <p:grpSpPr>
          <a:xfrm>
            <a:off x="4214810" y="4552956"/>
            <a:ext cx="1569453" cy="449939"/>
            <a:chOff x="4786315" y="4767271"/>
            <a:chExt cx="1928826" cy="449939"/>
          </a:xfrm>
        </p:grpSpPr>
        <p:sp>
          <p:nvSpPr>
            <p:cNvPr id="25" name="Формула"/>
            <p:cNvSpPr txBox="1"/>
            <p:nvPr/>
          </p:nvSpPr>
          <p:spPr>
            <a:xfrm>
              <a:off x="4786315" y="4786323"/>
              <a:ext cx="1928826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200" dirty="0" smtClean="0">
                  <a:latin typeface="Arial" pitchFamily="34" charset="0"/>
                  <a:cs typeface="Arial" pitchFamily="34" charset="0"/>
                </a:rPr>
                <a:t>1024</a:t>
              </a:r>
              <a:endParaRPr lang="ru-RU" sz="2200" dirty="0"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29" name="Прямая соединительная линия 28"/>
            <p:cNvCxnSpPr/>
            <p:nvPr/>
          </p:nvCxnSpPr>
          <p:spPr>
            <a:xfrm>
              <a:off x="4857752" y="4767271"/>
              <a:ext cx="1857389" cy="1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Формула"/>
          <p:cNvSpPr txBox="1"/>
          <p:nvPr/>
        </p:nvSpPr>
        <p:spPr>
          <a:xfrm>
            <a:off x="5784263" y="4357694"/>
            <a:ext cx="239890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dirty="0" smtClean="0">
                <a:latin typeface="Arial" pitchFamily="34" charset="0"/>
                <a:cs typeface="Arial" pitchFamily="34" charset="0"/>
              </a:rPr>
              <a:t>Кб = 468,75 Кб </a:t>
            </a:r>
            <a:endParaRPr lang="ru-RU" sz="2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099" name="Picture 3" descr="C:\Documents and Settings\Администратор.HOME-FDD52612A3\Рабочий стол\Ирина_Раб стол\10-16\01.jpg"/>
          <p:cNvPicPr>
            <a:picLocks noChangeAspect="1" noChangeArrowheads="1"/>
          </p:cNvPicPr>
          <p:nvPr/>
        </p:nvPicPr>
        <p:blipFill>
          <a:blip r:embed="rId3" cstate="print"/>
          <a:srcRect l="5203"/>
          <a:stretch>
            <a:fillRect/>
          </a:stretch>
        </p:blipFill>
        <p:spPr bwMode="auto">
          <a:xfrm>
            <a:off x="785786" y="1142984"/>
            <a:ext cx="1785951" cy="242889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5" grpId="0"/>
      <p:bldP spid="21" grpId="0"/>
      <p:bldP spid="22" grpId="0"/>
      <p:bldP spid="24" grpId="0"/>
      <p:bldP spid="3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Самое главное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noFill/>
        </p:spPr>
        <p:txBody>
          <a:bodyPr>
            <a:noAutofit/>
          </a:bodyPr>
          <a:lstStyle/>
          <a:p>
            <a:pPr indent="268288"/>
            <a:r>
              <a:rPr lang="ru-RU" b="1" dirty="0" smtClean="0"/>
              <a:t>Звук</a:t>
            </a:r>
            <a:r>
              <a:rPr lang="ru-RU" dirty="0" smtClean="0"/>
              <a:t> – это распространяющиеся в воздухе, воде или другой среде волны с непрерывно меняющейся амплитудой и частотой.</a:t>
            </a:r>
          </a:p>
          <a:p>
            <a:pPr indent="268288"/>
            <a:r>
              <a:rPr lang="ru-RU" dirty="0" smtClean="0"/>
              <a:t>Чтобы компьютер мог обрабатывать звук, непрерывный звуковой сигнал должен быть преобразован в цифровую дискретную форму. Для этого его подвергают временной дискретизации и квантованию: параметры звукового сигнала измеряются не непрерывно, а через определенные промежутки времени (временная </a:t>
            </a:r>
            <a:r>
              <a:rPr lang="ru-RU" b="1" dirty="0" smtClean="0"/>
              <a:t>дискретизация</a:t>
            </a:r>
            <a:r>
              <a:rPr lang="ru-RU" dirty="0" smtClean="0"/>
              <a:t>); результаты измерений записываются в цифровом виде с ограниченной точностью (</a:t>
            </a:r>
            <a:r>
              <a:rPr lang="ru-RU" b="1" dirty="0" smtClean="0"/>
              <a:t>квантование</a:t>
            </a:r>
            <a:r>
              <a:rPr lang="ru-RU" dirty="0" smtClean="0"/>
              <a:t>).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Самое главное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noFill/>
        </p:spPr>
        <p:txBody>
          <a:bodyPr>
            <a:noAutofit/>
          </a:bodyPr>
          <a:lstStyle/>
          <a:p>
            <a:pPr indent="268288"/>
            <a:r>
              <a:rPr lang="ru-RU" dirty="0" smtClean="0"/>
              <a:t>Таким образом, при оцифровке звука искажение сохраняемого сигнала происходит дважды: во-первых, при дискретизации теряется информация об истинном изменении звука между измерениями, а во-вторых, при квантовании сохраняются не точные, а близкие к ним дискретные значения.</a:t>
            </a:r>
          </a:p>
          <a:p>
            <a:pPr indent="268288"/>
            <a:r>
              <a:rPr lang="ru-RU" b="1" dirty="0" smtClean="0"/>
              <a:t>Объём оцифрованного звукового фрагмента в битах</a:t>
            </a:r>
            <a:r>
              <a:rPr lang="ru-RU" dirty="0" smtClean="0"/>
              <a:t> находится как произведение частоты дискретизации в Гц, глубины кодирования звука в битах, длительности звучания записи в секундах и количества каналов.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Вопросы и задания</a:t>
            </a:r>
            <a:endParaRPr lang="ru-RU" dirty="0"/>
          </a:p>
        </p:txBody>
      </p:sp>
      <p:sp>
        <p:nvSpPr>
          <p:cNvPr id="3" name="Подзаголовок 5"/>
          <p:cNvSpPr txBox="1">
            <a:spLocks/>
          </p:cNvSpPr>
          <p:nvPr/>
        </p:nvSpPr>
        <p:spPr>
          <a:xfrm>
            <a:off x="642910" y="1071546"/>
            <a:ext cx="8215370" cy="2643206"/>
          </a:xfrm>
          <a:prstGeom prst="rect">
            <a:avLst/>
          </a:prstGeom>
          <a:noFill/>
        </p:spPr>
        <p:txBody>
          <a:bodyPr vert="horz" lIns="91440" tIns="45720" rIns="91440" bIns="45720" rtlCol="0">
            <a:noAutofit/>
          </a:bodyPr>
          <a:lstStyle/>
          <a:p>
            <a:pPr lvl="0" algn="just">
              <a:spcBef>
                <a:spcPct val="20000"/>
              </a:spcBef>
              <a:defRPr/>
            </a:pPr>
            <a:r>
              <a:rPr lang="ru-RU" sz="2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Задание 2.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 Производится четырёхканальная (</a:t>
            </a:r>
            <a:r>
              <a:rPr lang="ru-RU" sz="2200" i="1" dirty="0" err="1" smtClean="0">
                <a:latin typeface="Arial" pitchFamily="34" charset="0"/>
                <a:cs typeface="Arial" pitchFamily="34" charset="0"/>
              </a:rPr>
              <a:t>квадро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) </a:t>
            </a:r>
            <a:r>
              <a:rPr lang="ru-RU" sz="2200" dirty="0" err="1" smtClean="0">
                <a:latin typeface="Arial" pitchFamily="34" charset="0"/>
                <a:cs typeface="Arial" pitchFamily="34" charset="0"/>
              </a:rPr>
              <a:t>звуко-запись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 с частотой дискретизации </a:t>
            </a:r>
            <a:r>
              <a:rPr lang="ru-RU" sz="2200" i="1" dirty="0" smtClean="0">
                <a:latin typeface="Arial" pitchFamily="34" charset="0"/>
                <a:cs typeface="Arial" pitchFamily="34" charset="0"/>
              </a:rPr>
              <a:t>32 кГц 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и </a:t>
            </a:r>
            <a:r>
              <a:rPr lang="ru-RU" sz="2200" i="1" dirty="0" smtClean="0">
                <a:latin typeface="Arial" pitchFamily="34" charset="0"/>
                <a:cs typeface="Arial" pitchFamily="34" charset="0"/>
              </a:rPr>
              <a:t>32-битным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 разрешением. Запись длится </a:t>
            </a:r>
            <a:r>
              <a:rPr lang="ru-RU" sz="2200" i="1" dirty="0" smtClean="0">
                <a:latin typeface="Arial" pitchFamily="34" charset="0"/>
                <a:cs typeface="Arial" pitchFamily="34" charset="0"/>
              </a:rPr>
              <a:t>2 минуты 8 секунд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, её </a:t>
            </a:r>
            <a:r>
              <a:rPr lang="ru-RU" sz="2200" dirty="0" err="1" smtClean="0">
                <a:latin typeface="Arial" pitchFamily="34" charset="0"/>
                <a:cs typeface="Arial" pitchFamily="34" charset="0"/>
              </a:rPr>
              <a:t>резуль-таты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 заносятся в файл, сжатие данных не производится. Определите приблизительно размер полученного файла (в </a:t>
            </a:r>
            <a:r>
              <a:rPr lang="ru-RU" sz="2200" i="1" dirty="0" smtClean="0">
                <a:latin typeface="Arial" pitchFamily="34" charset="0"/>
                <a:cs typeface="Arial" pitchFamily="34" charset="0"/>
              </a:rPr>
              <a:t>мегабайтах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). В качестве ответа укажите ближайшее к размеру файла </a:t>
            </a:r>
            <a:r>
              <a:rPr lang="ru-RU" sz="2200" i="1" dirty="0" smtClean="0">
                <a:latin typeface="Arial" pitchFamily="34" charset="0"/>
                <a:cs typeface="Arial" pitchFamily="34" charset="0"/>
              </a:rPr>
              <a:t>целое число, кратное 10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785786" y="3929066"/>
            <a:ext cx="2795958" cy="30777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200" b="1" dirty="0" smtClean="0">
                <a:latin typeface="Arial" pitchFamily="34" charset="0"/>
                <a:cs typeface="Arial" pitchFamily="34" charset="0"/>
              </a:rPr>
              <a:t>Дано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:</a:t>
            </a:r>
          </a:p>
          <a:p>
            <a:pPr>
              <a:spcBef>
                <a:spcPts val="600"/>
              </a:spcBef>
            </a:pPr>
            <a:r>
              <a:rPr lang="ru-RU" sz="2200" dirty="0" err="1" smtClean="0"/>
              <a:t>ν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= </a:t>
            </a:r>
            <a:r>
              <a:rPr lang="ru-RU" sz="2200" spc="-80" dirty="0" smtClean="0">
                <a:latin typeface="Arial" pitchFamily="34" charset="0"/>
                <a:cs typeface="Arial" pitchFamily="34" charset="0"/>
              </a:rPr>
              <a:t>32</a:t>
            </a:r>
            <a:r>
              <a:rPr lang="en-US" sz="2200" spc="-8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spc="-80" dirty="0" smtClean="0">
                <a:latin typeface="Arial" pitchFamily="34" charset="0"/>
                <a:cs typeface="Arial" pitchFamily="34" charset="0"/>
              </a:rPr>
              <a:t>кГц = 32000 Гц</a:t>
            </a:r>
            <a:br>
              <a:rPr lang="ru-RU" sz="2200" spc="-80" dirty="0" smtClean="0">
                <a:latin typeface="Arial" pitchFamily="34" charset="0"/>
                <a:cs typeface="Arial" pitchFamily="34" charset="0"/>
              </a:rPr>
            </a:b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i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= 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32 бит </a:t>
            </a:r>
            <a:br>
              <a:rPr lang="ru-RU" sz="2200" dirty="0" smtClean="0">
                <a:latin typeface="Arial" pitchFamily="34" charset="0"/>
                <a:cs typeface="Arial" pitchFamily="34" charset="0"/>
              </a:rPr>
            </a:br>
            <a:r>
              <a:rPr lang="en-US" sz="2200" dirty="0" smtClean="0">
                <a:latin typeface="Arial" pitchFamily="34" charset="0"/>
                <a:cs typeface="Arial" pitchFamily="34" charset="0"/>
              </a:rPr>
              <a:t>t =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 мин 8 с 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=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 128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c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200" dirty="0" smtClean="0">
                <a:latin typeface="Arial" pitchFamily="34" charset="0"/>
                <a:cs typeface="Arial" pitchFamily="34" charset="0"/>
              </a:rPr>
            </a:br>
            <a:r>
              <a:rPr lang="en-US" sz="2200" dirty="0" smtClean="0">
                <a:latin typeface="Arial" pitchFamily="34" charset="0"/>
                <a:cs typeface="Arial" pitchFamily="34" charset="0"/>
              </a:rPr>
              <a:t>k = 4 (</a:t>
            </a:r>
            <a:r>
              <a:rPr lang="ru-RU" sz="2200" dirty="0" err="1" smtClean="0">
                <a:latin typeface="Arial" pitchFamily="34" charset="0"/>
                <a:cs typeface="Arial" pitchFamily="34" charset="0"/>
              </a:rPr>
              <a:t>квадро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)</a:t>
            </a:r>
            <a:endParaRPr lang="ru-RU" sz="2200" dirty="0" smtClean="0">
              <a:latin typeface="Arial" pitchFamily="34" charset="0"/>
              <a:cs typeface="Arial" pitchFamily="34" charset="0"/>
            </a:endParaRPr>
          </a:p>
          <a:p>
            <a:pPr>
              <a:spcBef>
                <a:spcPts val="600"/>
              </a:spcBef>
            </a:pPr>
            <a:endParaRPr lang="en-US" sz="2200" dirty="0" smtClean="0">
              <a:latin typeface="Arial" pitchFamily="34" charset="0"/>
              <a:cs typeface="Arial" pitchFamily="34" charset="0"/>
            </a:endParaRPr>
          </a:p>
          <a:p>
            <a:pPr>
              <a:spcBef>
                <a:spcPts val="600"/>
              </a:spcBef>
            </a:pPr>
            <a:endParaRPr lang="en-US" sz="2200" dirty="0" smtClean="0">
              <a:latin typeface="Arial" pitchFamily="34" charset="0"/>
              <a:cs typeface="Arial" pitchFamily="34" charset="0"/>
            </a:endParaRPr>
          </a:p>
          <a:p>
            <a:pPr>
              <a:spcBef>
                <a:spcPts val="600"/>
              </a:spcBef>
            </a:pPr>
            <a:endParaRPr lang="ru-RU" sz="2000" dirty="0" smtClean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0" name="Группа 10"/>
          <p:cNvGrpSpPr/>
          <p:nvPr/>
        </p:nvGrpSpPr>
        <p:grpSpPr>
          <a:xfrm>
            <a:off x="852263" y="4000504"/>
            <a:ext cx="2719605" cy="2143140"/>
            <a:chOff x="611186" y="4925414"/>
            <a:chExt cx="3962200" cy="1512000"/>
          </a:xfrm>
        </p:grpSpPr>
        <p:cxnSp>
          <p:nvCxnSpPr>
            <p:cNvPr id="27" name="Прямая соединительная линия 26"/>
            <p:cNvCxnSpPr/>
            <p:nvPr/>
          </p:nvCxnSpPr>
          <p:spPr>
            <a:xfrm>
              <a:off x="611186" y="6185414"/>
              <a:ext cx="3828740" cy="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8" name="Прямая соединительная линия 27"/>
            <p:cNvCxnSpPr/>
            <p:nvPr/>
          </p:nvCxnSpPr>
          <p:spPr>
            <a:xfrm>
              <a:off x="4573386" y="4925414"/>
              <a:ext cx="0" cy="151200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31" name="TextBox 30"/>
          <p:cNvSpPr txBox="1"/>
          <p:nvPr/>
        </p:nvSpPr>
        <p:spPr>
          <a:xfrm>
            <a:off x="802632" y="5784195"/>
            <a:ext cx="68800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>
                <a:latin typeface="Arial" pitchFamily="34" charset="0"/>
                <a:cs typeface="Arial" pitchFamily="34" charset="0"/>
              </a:rPr>
              <a:t>I - ?</a:t>
            </a:r>
            <a:endParaRPr lang="ru-RU" sz="22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2" name="Формула"/>
          <p:cNvSpPr txBox="1"/>
          <p:nvPr/>
        </p:nvSpPr>
        <p:spPr>
          <a:xfrm>
            <a:off x="3571868" y="4212558"/>
            <a:ext cx="239890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 smtClean="0">
                <a:latin typeface="Arial" pitchFamily="34" charset="0"/>
                <a:cs typeface="Arial" pitchFamily="34" charset="0"/>
              </a:rPr>
              <a:t>I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=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 </a:t>
            </a:r>
            <a:endParaRPr lang="ru-RU" sz="2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Формула"/>
          <p:cNvSpPr txBox="1"/>
          <p:nvPr/>
        </p:nvSpPr>
        <p:spPr>
          <a:xfrm>
            <a:off x="3571868" y="5786454"/>
            <a:ext cx="314542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b="1" dirty="0" smtClean="0">
                <a:latin typeface="Arial" pitchFamily="34" charset="0"/>
                <a:cs typeface="Arial" pitchFamily="34" charset="0"/>
              </a:rPr>
              <a:t>Ответ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: 60 Мбайт </a:t>
            </a:r>
            <a:endParaRPr lang="ru-RU" sz="2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4" name="Формула"/>
          <p:cNvSpPr txBox="1"/>
          <p:nvPr/>
        </p:nvSpPr>
        <p:spPr>
          <a:xfrm>
            <a:off x="4071934" y="4000504"/>
            <a:ext cx="235745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dirty="0" smtClean="0">
                <a:latin typeface="Arial" pitchFamily="34" charset="0"/>
                <a:cs typeface="Arial" pitchFamily="34" charset="0"/>
              </a:rPr>
              <a:t>4·32000·32·128</a:t>
            </a:r>
            <a:endParaRPr lang="ru-RU" sz="2200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35" name="Группа 30"/>
          <p:cNvGrpSpPr/>
          <p:nvPr/>
        </p:nvGrpSpPr>
        <p:grpSpPr>
          <a:xfrm>
            <a:off x="4071934" y="4410081"/>
            <a:ext cx="2357454" cy="519118"/>
            <a:chOff x="4786315" y="4767271"/>
            <a:chExt cx="1928826" cy="788493"/>
          </a:xfrm>
        </p:grpSpPr>
        <p:sp>
          <p:nvSpPr>
            <p:cNvPr id="36" name="Формула"/>
            <p:cNvSpPr txBox="1"/>
            <p:nvPr/>
          </p:nvSpPr>
          <p:spPr>
            <a:xfrm>
              <a:off x="4786315" y="4786323"/>
              <a:ext cx="1928826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200" dirty="0" smtClean="0">
                  <a:latin typeface="Arial" pitchFamily="34" charset="0"/>
                  <a:cs typeface="Arial" pitchFamily="34" charset="0"/>
                </a:rPr>
                <a:t>1024·1024·8</a:t>
              </a:r>
              <a:endParaRPr lang="ru-RU" sz="2200" dirty="0"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37" name="Прямая соединительная линия 36"/>
            <p:cNvCxnSpPr/>
            <p:nvPr/>
          </p:nvCxnSpPr>
          <p:spPr>
            <a:xfrm>
              <a:off x="4857752" y="4767271"/>
              <a:ext cx="1749600" cy="2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8" name="Формула"/>
          <p:cNvSpPr txBox="1"/>
          <p:nvPr/>
        </p:nvSpPr>
        <p:spPr>
          <a:xfrm>
            <a:off x="6357950" y="4214818"/>
            <a:ext cx="135732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dirty="0" smtClean="0">
                <a:latin typeface="Arial" pitchFamily="34" charset="0"/>
                <a:cs typeface="Arial" pitchFamily="34" charset="0"/>
              </a:rPr>
              <a:t>Мб =</a:t>
            </a:r>
            <a:endParaRPr lang="ru-RU" sz="2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9" name="Формула"/>
          <p:cNvSpPr txBox="1"/>
          <p:nvPr/>
        </p:nvSpPr>
        <p:spPr>
          <a:xfrm>
            <a:off x="3571869" y="5069814"/>
            <a:ext cx="42862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 smtClean="0">
                <a:latin typeface="Arial" pitchFamily="34" charset="0"/>
                <a:cs typeface="Arial" pitchFamily="34" charset="0"/>
              </a:rPr>
              <a:t>=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 </a:t>
            </a:r>
            <a:endParaRPr lang="ru-RU" sz="2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0" name="Формула"/>
          <p:cNvSpPr txBox="1"/>
          <p:nvPr/>
        </p:nvSpPr>
        <p:spPr>
          <a:xfrm>
            <a:off x="3857621" y="4857760"/>
            <a:ext cx="250033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ru-RU" sz="2200" baseline="30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·2</a:t>
            </a:r>
            <a:r>
              <a:rPr lang="ru-RU" sz="2200" baseline="30000" dirty="0" smtClean="0">
                <a:latin typeface="Arial" pitchFamily="34" charset="0"/>
                <a:cs typeface="Arial" pitchFamily="34" charset="0"/>
              </a:rPr>
              <a:t>5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·2</a:t>
            </a:r>
            <a:r>
              <a:rPr lang="ru-RU" sz="2200" baseline="30000" dirty="0" smtClean="0">
                <a:latin typeface="Arial" pitchFamily="34" charset="0"/>
                <a:cs typeface="Arial" pitchFamily="34" charset="0"/>
              </a:rPr>
              <a:t>3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·125·2</a:t>
            </a:r>
            <a:r>
              <a:rPr lang="ru-RU" sz="2200" baseline="30000" dirty="0" smtClean="0">
                <a:latin typeface="Arial" pitchFamily="34" charset="0"/>
                <a:cs typeface="Arial" pitchFamily="34" charset="0"/>
              </a:rPr>
              <a:t>5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·2</a:t>
            </a:r>
            <a:r>
              <a:rPr lang="ru-RU" sz="2200" baseline="30000" dirty="0" smtClean="0">
                <a:latin typeface="Arial" pitchFamily="34" charset="0"/>
                <a:cs typeface="Arial" pitchFamily="34" charset="0"/>
              </a:rPr>
              <a:t>7</a:t>
            </a:r>
            <a:endParaRPr lang="ru-RU" sz="2200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1" name="Группа 30"/>
          <p:cNvGrpSpPr/>
          <p:nvPr/>
        </p:nvGrpSpPr>
        <p:grpSpPr>
          <a:xfrm>
            <a:off x="3857620" y="5267337"/>
            <a:ext cx="2275375" cy="443430"/>
            <a:chOff x="4786315" y="4767271"/>
            <a:chExt cx="2047838" cy="673530"/>
          </a:xfrm>
        </p:grpSpPr>
        <p:sp>
          <p:nvSpPr>
            <p:cNvPr id="42" name="Формула"/>
            <p:cNvSpPr txBox="1"/>
            <p:nvPr/>
          </p:nvSpPr>
          <p:spPr>
            <a:xfrm>
              <a:off x="4786315" y="4786323"/>
              <a:ext cx="1928826" cy="6544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200" dirty="0" smtClean="0">
                  <a:latin typeface="Arial" pitchFamily="34" charset="0"/>
                  <a:cs typeface="Arial" pitchFamily="34" charset="0"/>
                </a:rPr>
                <a:t>2</a:t>
              </a:r>
              <a:r>
                <a:rPr lang="ru-RU" sz="2200" baseline="30000" dirty="0" smtClean="0">
                  <a:latin typeface="Arial" pitchFamily="34" charset="0"/>
                  <a:cs typeface="Arial" pitchFamily="34" charset="0"/>
                </a:rPr>
                <a:t>23</a:t>
              </a:r>
              <a:endParaRPr lang="ru-RU" sz="2200" dirty="0"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43" name="Прямая соединительная линия 42"/>
            <p:cNvCxnSpPr/>
            <p:nvPr/>
          </p:nvCxnSpPr>
          <p:spPr>
            <a:xfrm>
              <a:off x="4857753" y="4767271"/>
              <a:ext cx="1976400" cy="2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4" name="Формула"/>
          <p:cNvSpPr txBox="1"/>
          <p:nvPr/>
        </p:nvSpPr>
        <p:spPr>
          <a:xfrm>
            <a:off x="6786578" y="5072074"/>
            <a:ext cx="121444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dirty="0" smtClean="0">
                <a:latin typeface="Arial" pitchFamily="34" charset="0"/>
                <a:cs typeface="Arial" pitchFamily="34" charset="0"/>
              </a:rPr>
              <a:t>62,5 Мб</a:t>
            </a:r>
            <a:endParaRPr lang="ru-RU" sz="2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5" name="Формула"/>
          <p:cNvSpPr txBox="1"/>
          <p:nvPr/>
        </p:nvSpPr>
        <p:spPr>
          <a:xfrm>
            <a:off x="6072198" y="5072074"/>
            <a:ext cx="85725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dirty="0" smtClean="0">
                <a:latin typeface="Arial" pitchFamily="34" charset="0"/>
                <a:cs typeface="Arial" pitchFamily="34" charset="0"/>
              </a:rPr>
              <a:t>Мб =</a:t>
            </a:r>
            <a:endParaRPr lang="ru-RU" sz="2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6" name="Формула"/>
          <p:cNvSpPr txBox="1"/>
          <p:nvPr/>
        </p:nvSpPr>
        <p:spPr>
          <a:xfrm>
            <a:off x="7858148" y="5072074"/>
            <a:ext cx="121444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dirty="0" smtClean="0">
                <a:latin typeface="Arial" pitchFamily="34" charset="0"/>
                <a:cs typeface="Arial" pitchFamily="34" charset="0"/>
              </a:rPr>
              <a:t>≈ 60 Мб</a:t>
            </a:r>
            <a:endParaRPr lang="ru-RU" sz="22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31" grpId="0"/>
      <p:bldP spid="32" grpId="0"/>
      <p:bldP spid="33" grpId="0"/>
      <p:bldP spid="34" grpId="0"/>
      <p:bldP spid="38" grpId="0"/>
      <p:bldP spid="39" grpId="0"/>
      <p:bldP spid="40" grpId="0"/>
      <p:bldP spid="44" grpId="0"/>
      <p:bldP spid="45" grpId="0"/>
      <p:bldP spid="4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/>
          <p:nvPr/>
        </p:nvSpPr>
        <p:spPr>
          <a:xfrm>
            <a:off x="5076056" y="4069684"/>
            <a:ext cx="1224136" cy="43088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6300192" y="4756310"/>
            <a:ext cx="720080" cy="43088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5076056" y="4731435"/>
            <a:ext cx="496076" cy="43088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Вопросы и задания</a:t>
            </a:r>
            <a:endParaRPr lang="ru-RU" dirty="0"/>
          </a:p>
        </p:txBody>
      </p:sp>
      <p:sp>
        <p:nvSpPr>
          <p:cNvPr id="3" name="Подзаголовок 5"/>
          <p:cNvSpPr txBox="1">
            <a:spLocks/>
          </p:cNvSpPr>
          <p:nvPr/>
        </p:nvSpPr>
        <p:spPr>
          <a:xfrm>
            <a:off x="642910" y="1071546"/>
            <a:ext cx="8215370" cy="2643206"/>
          </a:xfrm>
          <a:prstGeom prst="rect">
            <a:avLst/>
          </a:prstGeom>
          <a:noFill/>
        </p:spPr>
        <p:txBody>
          <a:bodyPr vert="horz" lIns="91440" tIns="45720" rIns="91440" bIns="45720" rtlCol="0">
            <a:noAutofit/>
          </a:bodyPr>
          <a:lstStyle/>
          <a:p>
            <a:pPr lvl="0" algn="just">
              <a:spcBef>
                <a:spcPct val="20000"/>
              </a:spcBef>
              <a:defRPr/>
            </a:pPr>
            <a:r>
              <a:rPr lang="ru-RU" sz="20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Задание 3.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Музыкальный фрагмент был записан в формате </a:t>
            </a:r>
            <a:r>
              <a:rPr lang="ru-RU" sz="2000" i="1" dirty="0" smtClean="0">
                <a:latin typeface="Arial" pitchFamily="34" charset="0"/>
                <a:cs typeface="Arial" pitchFamily="34" charset="0"/>
              </a:rPr>
              <a:t>моно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, оцифрован и сохранён в виде файла без сжатия данных. Размер полученного файла – </a:t>
            </a:r>
            <a:r>
              <a:rPr lang="ru-RU" sz="2000" i="1" dirty="0" smtClean="0">
                <a:latin typeface="Arial" pitchFamily="34" charset="0"/>
                <a:cs typeface="Arial" pitchFamily="34" charset="0"/>
              </a:rPr>
              <a:t>24 </a:t>
            </a:r>
            <a:r>
              <a:rPr lang="ru-RU" sz="2000" i="1" dirty="0" err="1" smtClean="0">
                <a:latin typeface="Arial" pitchFamily="34" charset="0"/>
                <a:cs typeface="Arial" pitchFamily="34" charset="0"/>
              </a:rPr>
              <a:t>Мбайта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. Затем тот же музыкальный фрагмент был записан повторно в формате </a:t>
            </a:r>
            <a:r>
              <a:rPr lang="ru-RU" sz="2000" i="1" dirty="0" smtClean="0">
                <a:latin typeface="Arial" pitchFamily="34" charset="0"/>
                <a:cs typeface="Arial" pitchFamily="34" charset="0"/>
              </a:rPr>
              <a:t>стерео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(двухканальная запись) и оцифрован с разрешением в </a:t>
            </a:r>
            <a:r>
              <a:rPr lang="ru-RU" sz="2000" i="1" dirty="0" smtClean="0">
                <a:latin typeface="Arial" pitchFamily="34" charset="0"/>
                <a:cs typeface="Arial" pitchFamily="34" charset="0"/>
              </a:rPr>
              <a:t>4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раза выше и частотой дискретизации в </a:t>
            </a:r>
            <a:r>
              <a:rPr lang="ru-RU" sz="2000" i="1" dirty="0" smtClean="0">
                <a:latin typeface="Arial" pitchFamily="34" charset="0"/>
                <a:cs typeface="Arial" pitchFamily="34" charset="0"/>
              </a:rPr>
              <a:t>1,5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раза меньше, чем в первый раз. Сжатие данных не производилось. Укажите в мегабайтах размер файла, полученного при повторной записи.</a:t>
            </a:r>
            <a:endParaRPr lang="ru-RU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714348" y="3643314"/>
            <a:ext cx="221457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b="1" dirty="0" smtClean="0">
                <a:latin typeface="Arial" pitchFamily="34" charset="0"/>
                <a:cs typeface="Arial" pitchFamily="34" charset="0"/>
              </a:rPr>
              <a:t>Дано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:</a:t>
            </a:r>
          </a:p>
          <a:p>
            <a:pPr>
              <a:spcBef>
                <a:spcPts val="600"/>
              </a:spcBef>
            </a:pPr>
            <a:r>
              <a:rPr lang="en-US" sz="2200" dirty="0" smtClean="0">
                <a:latin typeface="Arial" pitchFamily="34" charset="0"/>
                <a:cs typeface="Arial" pitchFamily="34" charset="0"/>
              </a:rPr>
              <a:t>I</a:t>
            </a:r>
            <a:r>
              <a:rPr lang="ru-RU" sz="2200" baseline="-25000" dirty="0" smtClean="0">
                <a:latin typeface="Arial" pitchFamily="34" charset="0"/>
                <a:cs typeface="Arial" pitchFamily="34" charset="0"/>
              </a:rPr>
              <a:t>1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=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 24 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M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б</a:t>
            </a:r>
            <a:br>
              <a:rPr lang="ru-RU" sz="2200" dirty="0" smtClean="0">
                <a:latin typeface="Arial" pitchFamily="34" charset="0"/>
                <a:cs typeface="Arial" pitchFamily="34" charset="0"/>
              </a:rPr>
            </a:br>
            <a:r>
              <a:rPr lang="en-US" sz="2200" dirty="0" smtClean="0">
                <a:latin typeface="Arial" pitchFamily="34" charset="0"/>
                <a:cs typeface="Arial" pitchFamily="34" charset="0"/>
              </a:rPr>
              <a:t>k</a:t>
            </a:r>
            <a:r>
              <a:rPr lang="en-US" sz="2200" baseline="-25000" dirty="0" smtClean="0">
                <a:latin typeface="Arial" pitchFamily="34" charset="0"/>
                <a:cs typeface="Arial" pitchFamily="34" charset="0"/>
              </a:rPr>
              <a:t>1</a:t>
            </a:r>
            <a:r>
              <a:rPr lang="ru-RU" sz="2200" baseline="-25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= 1 (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моно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)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200" dirty="0" smtClean="0">
                <a:latin typeface="Arial" pitchFamily="34" charset="0"/>
                <a:cs typeface="Arial" pitchFamily="34" charset="0"/>
              </a:rPr>
            </a:br>
            <a:r>
              <a:rPr lang="en-US" sz="2200" dirty="0" smtClean="0">
                <a:latin typeface="Arial" pitchFamily="34" charset="0"/>
                <a:cs typeface="Arial" pitchFamily="34" charset="0"/>
              </a:rPr>
              <a:t>k</a:t>
            </a:r>
            <a:r>
              <a:rPr lang="ru-RU" sz="2200" baseline="-25000" dirty="0" smtClean="0">
                <a:latin typeface="Arial" pitchFamily="34" charset="0"/>
                <a:cs typeface="Arial" pitchFamily="34" charset="0"/>
              </a:rPr>
              <a:t>2 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= 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(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стерео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)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200" dirty="0" smtClean="0">
                <a:latin typeface="Arial" pitchFamily="34" charset="0"/>
                <a:cs typeface="Arial" pitchFamily="34" charset="0"/>
              </a:rPr>
            </a:b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i</a:t>
            </a:r>
            <a:r>
              <a:rPr lang="ru-RU" sz="2200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= 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4·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i</a:t>
            </a:r>
            <a:r>
              <a:rPr lang="ru-RU" sz="2200" baseline="-25000" dirty="0" smtClean="0">
                <a:latin typeface="Arial" pitchFamily="34" charset="0"/>
                <a:cs typeface="Arial" pitchFamily="34" charset="0"/>
              </a:rPr>
              <a:t>1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 </a:t>
            </a:r>
            <a:br>
              <a:rPr lang="ru-RU" sz="2200" dirty="0" smtClean="0">
                <a:latin typeface="Arial" pitchFamily="34" charset="0"/>
                <a:cs typeface="Arial" pitchFamily="34" charset="0"/>
              </a:rPr>
            </a:br>
            <a:r>
              <a:rPr lang="ru-RU" sz="2200" dirty="0" smtClean="0"/>
              <a:t>ν</a:t>
            </a:r>
            <a:r>
              <a:rPr lang="ru-RU" sz="2200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= </a:t>
            </a:r>
            <a:r>
              <a:rPr lang="ru-RU" sz="2200" dirty="0" smtClean="0"/>
              <a:t>ν</a:t>
            </a:r>
            <a:r>
              <a:rPr lang="ru-RU" sz="2200" baseline="-25000" dirty="0" smtClean="0">
                <a:latin typeface="Arial" pitchFamily="34" charset="0"/>
                <a:cs typeface="Arial" pitchFamily="34" charset="0"/>
              </a:rPr>
              <a:t>1 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/ 1,5</a:t>
            </a:r>
            <a:endParaRPr lang="en-US" sz="2200" dirty="0" smtClean="0">
              <a:latin typeface="Arial" pitchFamily="34" charset="0"/>
              <a:cs typeface="Arial" pitchFamily="34" charset="0"/>
            </a:endParaRPr>
          </a:p>
          <a:p>
            <a:pPr>
              <a:spcBef>
                <a:spcPts val="600"/>
              </a:spcBef>
            </a:pPr>
            <a:endParaRPr lang="ru-RU" sz="2000" dirty="0" smtClean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5" name="Группа 10"/>
          <p:cNvGrpSpPr/>
          <p:nvPr/>
        </p:nvGrpSpPr>
        <p:grpSpPr>
          <a:xfrm>
            <a:off x="780825" y="3714763"/>
            <a:ext cx="1909849" cy="2628000"/>
            <a:chOff x="611186" y="4925410"/>
            <a:chExt cx="2474093" cy="1504040"/>
          </a:xfrm>
        </p:grpSpPr>
        <p:cxnSp>
          <p:nvCxnSpPr>
            <p:cNvPr id="26" name="Прямая соединительная линия 25"/>
            <p:cNvCxnSpPr/>
            <p:nvPr/>
          </p:nvCxnSpPr>
          <p:spPr>
            <a:xfrm>
              <a:off x="611186" y="6204261"/>
              <a:ext cx="2360182" cy="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9" name="Прямая соединительная линия 28"/>
            <p:cNvCxnSpPr/>
            <p:nvPr/>
          </p:nvCxnSpPr>
          <p:spPr>
            <a:xfrm>
              <a:off x="3085279" y="4925410"/>
              <a:ext cx="0" cy="150404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30" name="TextBox 29"/>
          <p:cNvSpPr txBox="1"/>
          <p:nvPr/>
        </p:nvSpPr>
        <p:spPr>
          <a:xfrm>
            <a:off x="714348" y="6022449"/>
            <a:ext cx="776175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>
                <a:latin typeface="Arial" pitchFamily="34" charset="0"/>
                <a:cs typeface="Arial" pitchFamily="34" charset="0"/>
              </a:rPr>
              <a:t>I</a:t>
            </a:r>
            <a:r>
              <a:rPr lang="ru-RU" sz="2200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- ?</a:t>
            </a:r>
            <a:endParaRPr lang="ru-RU" sz="22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Формула"/>
          <p:cNvSpPr txBox="1"/>
          <p:nvPr/>
        </p:nvSpPr>
        <p:spPr>
          <a:xfrm>
            <a:off x="2643174" y="4069684"/>
            <a:ext cx="585791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 smtClean="0">
                <a:latin typeface="Arial" pitchFamily="34" charset="0"/>
                <a:cs typeface="Arial" pitchFamily="34" charset="0"/>
              </a:rPr>
              <a:t>I</a:t>
            </a:r>
            <a:r>
              <a:rPr lang="ru-RU" sz="2200" baseline="-25000" dirty="0" smtClean="0">
                <a:latin typeface="Arial" pitchFamily="34" charset="0"/>
                <a:cs typeface="Arial" pitchFamily="34" charset="0"/>
              </a:rPr>
              <a:t>1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=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t</a:t>
            </a:r>
            <a:r>
              <a:rPr lang="ru-RU" sz="2200" baseline="-25000" dirty="0" err="1" smtClean="0">
                <a:latin typeface="Arial" pitchFamily="34" charset="0"/>
                <a:cs typeface="Arial" pitchFamily="34" charset="0"/>
              </a:rPr>
              <a:t>зв</a:t>
            </a:r>
            <a:r>
              <a:rPr lang="en-US" sz="2200" baseline="-25000" dirty="0" smtClean="0">
                <a:latin typeface="Arial" pitchFamily="34" charset="0"/>
                <a:cs typeface="Arial" pitchFamily="34" charset="0"/>
              </a:rPr>
              <a:t>.</a:t>
            </a:r>
            <a:r>
              <a:rPr lang="ru-RU" sz="2200" baseline="-25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· 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k</a:t>
            </a:r>
            <a:r>
              <a:rPr lang="ru-RU" sz="2200" baseline="-25000" dirty="0" smtClean="0">
                <a:latin typeface="Arial" pitchFamily="34" charset="0"/>
                <a:cs typeface="Arial" pitchFamily="34" charset="0"/>
              </a:rPr>
              <a:t>1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·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i</a:t>
            </a:r>
            <a:r>
              <a:rPr lang="ru-RU" sz="2200" baseline="-25000" dirty="0" smtClean="0">
                <a:latin typeface="Arial" pitchFamily="34" charset="0"/>
                <a:cs typeface="Arial" pitchFamily="34" charset="0"/>
              </a:rPr>
              <a:t>1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 · </a:t>
            </a:r>
            <a:r>
              <a:rPr lang="ru-RU" sz="2200" dirty="0" smtClean="0"/>
              <a:t>ν</a:t>
            </a:r>
            <a:r>
              <a:rPr lang="ru-RU" sz="2200" baseline="-25000" dirty="0" smtClean="0">
                <a:latin typeface="Arial" pitchFamily="34" charset="0"/>
                <a:cs typeface="Arial" pitchFamily="34" charset="0"/>
              </a:rPr>
              <a:t>1 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=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t</a:t>
            </a:r>
            <a:r>
              <a:rPr lang="ru-RU" sz="2200" baseline="-25000" dirty="0" err="1" smtClean="0">
                <a:latin typeface="Arial" pitchFamily="34" charset="0"/>
                <a:cs typeface="Arial" pitchFamily="34" charset="0"/>
              </a:rPr>
              <a:t>зв</a:t>
            </a:r>
            <a:r>
              <a:rPr lang="en-US" sz="2200" baseline="-25000" dirty="0" smtClean="0">
                <a:latin typeface="Arial" pitchFamily="34" charset="0"/>
                <a:cs typeface="Arial" pitchFamily="34" charset="0"/>
              </a:rPr>
              <a:t>.</a:t>
            </a:r>
            <a:r>
              <a:rPr lang="ru-RU" sz="2200" baseline="-25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·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i</a:t>
            </a:r>
            <a:r>
              <a:rPr lang="ru-RU" sz="2200" baseline="-25000" dirty="0" smtClean="0">
                <a:latin typeface="Arial" pitchFamily="34" charset="0"/>
                <a:cs typeface="Arial" pitchFamily="34" charset="0"/>
              </a:rPr>
              <a:t>1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 · </a:t>
            </a:r>
            <a:r>
              <a:rPr lang="ru-RU" sz="2200" dirty="0" smtClean="0"/>
              <a:t>ν</a:t>
            </a:r>
            <a:r>
              <a:rPr lang="ru-RU" sz="2200" baseline="-25000" dirty="0" smtClean="0">
                <a:latin typeface="Arial" pitchFamily="34" charset="0"/>
                <a:cs typeface="Arial" pitchFamily="34" charset="0"/>
              </a:rPr>
              <a:t>1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r>
              <a:rPr lang="ru-RU" sz="2200" dirty="0" smtClean="0">
                <a:latin typeface="Arial" pitchFamily="34" charset="0"/>
                <a:cs typeface="Arial" pitchFamily="34" charset="0"/>
              </a:rPr>
              <a:t> </a:t>
            </a:r>
            <a:endParaRPr lang="ru-RU" sz="2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1" name="Формула"/>
          <p:cNvSpPr txBox="1"/>
          <p:nvPr/>
        </p:nvSpPr>
        <p:spPr>
          <a:xfrm>
            <a:off x="2643174" y="4731435"/>
            <a:ext cx="585791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 smtClean="0">
                <a:latin typeface="Arial" pitchFamily="34" charset="0"/>
                <a:cs typeface="Arial" pitchFamily="34" charset="0"/>
              </a:rPr>
              <a:t>I</a:t>
            </a:r>
            <a:r>
              <a:rPr lang="ru-RU" sz="2200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=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t</a:t>
            </a:r>
            <a:r>
              <a:rPr lang="ru-RU" sz="2200" baseline="-25000" dirty="0" err="1" smtClean="0">
                <a:latin typeface="Arial" pitchFamily="34" charset="0"/>
                <a:cs typeface="Arial" pitchFamily="34" charset="0"/>
              </a:rPr>
              <a:t>зв</a:t>
            </a:r>
            <a:r>
              <a:rPr lang="en-US" sz="2200" baseline="-25000" dirty="0" smtClean="0">
                <a:latin typeface="Arial" pitchFamily="34" charset="0"/>
                <a:cs typeface="Arial" pitchFamily="34" charset="0"/>
              </a:rPr>
              <a:t>.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· 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k</a:t>
            </a:r>
            <a:r>
              <a:rPr lang="en-US" sz="2200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ru-RU" sz="2200" baseline="-25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·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i</a:t>
            </a:r>
            <a:r>
              <a:rPr lang="ru-RU" sz="2200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 · </a:t>
            </a:r>
            <a:r>
              <a:rPr lang="ru-RU" sz="2200" dirty="0" smtClean="0"/>
              <a:t>ν</a:t>
            </a:r>
            <a:r>
              <a:rPr lang="ru-RU" sz="2200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=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t</a:t>
            </a:r>
            <a:r>
              <a:rPr lang="ru-RU" sz="2200" baseline="-25000" dirty="0" err="1" smtClean="0">
                <a:latin typeface="Arial" pitchFamily="34" charset="0"/>
                <a:cs typeface="Arial" pitchFamily="34" charset="0"/>
              </a:rPr>
              <a:t>зв</a:t>
            </a:r>
            <a:r>
              <a:rPr lang="en-US" sz="2200" baseline="-25000" dirty="0" smtClean="0">
                <a:latin typeface="Arial" pitchFamily="34" charset="0"/>
                <a:cs typeface="Arial" pitchFamily="34" charset="0"/>
              </a:rPr>
              <a:t>.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· 2 · 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4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·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i</a:t>
            </a:r>
            <a:r>
              <a:rPr lang="ru-RU" sz="2200" baseline="-25000" dirty="0" smtClean="0">
                <a:latin typeface="Arial" pitchFamily="34" charset="0"/>
                <a:cs typeface="Arial" pitchFamily="34" charset="0"/>
              </a:rPr>
              <a:t>1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 · </a:t>
            </a:r>
            <a:r>
              <a:rPr lang="ru-RU" sz="2200" dirty="0" smtClean="0"/>
              <a:t>ν</a:t>
            </a:r>
            <a:r>
              <a:rPr lang="ru-RU" sz="2200" baseline="-25000" dirty="0" smtClean="0">
                <a:latin typeface="Arial" pitchFamily="34" charset="0"/>
                <a:cs typeface="Arial" pitchFamily="34" charset="0"/>
              </a:rPr>
              <a:t>1</a:t>
            </a:r>
            <a:r>
              <a:rPr lang="en-US" sz="2200" baseline="-25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/1,5</a:t>
            </a:r>
            <a:endParaRPr lang="ru-RU" sz="2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7" name="Формула"/>
          <p:cNvSpPr txBox="1"/>
          <p:nvPr/>
        </p:nvSpPr>
        <p:spPr>
          <a:xfrm>
            <a:off x="2643174" y="5374377"/>
            <a:ext cx="521497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 smtClean="0">
                <a:latin typeface="Arial" pitchFamily="34" charset="0"/>
                <a:cs typeface="Arial" pitchFamily="34" charset="0"/>
              </a:rPr>
              <a:t>I</a:t>
            </a:r>
            <a:r>
              <a:rPr lang="ru-RU" sz="2200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=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8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 · 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24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/ 1,5 = 128 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(Мбайт)</a:t>
            </a:r>
            <a:endParaRPr lang="ru-RU" sz="2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9" name="Формула"/>
          <p:cNvSpPr txBox="1"/>
          <p:nvPr/>
        </p:nvSpPr>
        <p:spPr>
          <a:xfrm>
            <a:off x="2643174" y="5950441"/>
            <a:ext cx="521497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b="1" dirty="0" smtClean="0">
                <a:latin typeface="Arial" pitchFamily="34" charset="0"/>
                <a:cs typeface="Arial" pitchFamily="34" charset="0"/>
              </a:rPr>
              <a:t>Ответ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: 128 Мбайт</a:t>
            </a:r>
            <a:endParaRPr lang="ru-RU" sz="2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Формула"/>
          <p:cNvSpPr txBox="1"/>
          <p:nvPr/>
        </p:nvSpPr>
        <p:spPr>
          <a:xfrm>
            <a:off x="5747878" y="4719064"/>
            <a:ext cx="325041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200" dirty="0" smtClean="0">
                <a:latin typeface="Arial" pitchFamily="34" charset="0"/>
                <a:cs typeface="Arial" pitchFamily="34" charset="0"/>
              </a:rPr>
              <a:t>= 8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· 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I</a:t>
            </a:r>
            <a:r>
              <a:rPr lang="ru-RU" sz="2200" baseline="-25000" dirty="0" smtClean="0">
                <a:latin typeface="Arial" pitchFamily="34" charset="0"/>
                <a:cs typeface="Arial" pitchFamily="34" charset="0"/>
              </a:rPr>
              <a:t>1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/1,5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 </a:t>
            </a:r>
            <a:endParaRPr lang="ru-RU" sz="22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5" grpId="1" animBg="1"/>
      <p:bldP spid="14" grpId="0" animBg="1"/>
      <p:bldP spid="14" grpId="1" animBg="1"/>
      <p:bldP spid="2" grpId="0" animBg="1"/>
      <p:bldP spid="2" grpId="1" animBg="1"/>
      <p:bldP spid="24" grpId="0"/>
      <p:bldP spid="30" grpId="0"/>
      <p:bldP spid="35" grpId="0"/>
      <p:bldP spid="41" grpId="0"/>
      <p:bldP spid="47" grpId="0"/>
      <p:bldP spid="49" grpId="0"/>
      <p:bldP spid="1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/>
          <p:nvPr/>
        </p:nvSpPr>
        <p:spPr>
          <a:xfrm>
            <a:off x="6877046" y="5067059"/>
            <a:ext cx="288000" cy="43088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5531854" y="5051730"/>
            <a:ext cx="324000" cy="43088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4644008" y="5026855"/>
            <a:ext cx="432048" cy="43088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Вопросы и задания</a:t>
            </a:r>
            <a:endParaRPr lang="ru-RU" dirty="0"/>
          </a:p>
        </p:txBody>
      </p:sp>
      <p:sp>
        <p:nvSpPr>
          <p:cNvPr id="3" name="Подзаголовок 5"/>
          <p:cNvSpPr txBox="1">
            <a:spLocks/>
          </p:cNvSpPr>
          <p:nvPr/>
        </p:nvSpPr>
        <p:spPr>
          <a:xfrm>
            <a:off x="642910" y="1071546"/>
            <a:ext cx="8215370" cy="2928958"/>
          </a:xfrm>
          <a:prstGeom prst="rect">
            <a:avLst/>
          </a:prstGeom>
          <a:noFill/>
        </p:spPr>
        <p:txBody>
          <a:bodyPr vert="horz" lIns="91440" tIns="45720" rIns="91440" bIns="45720" rtlCol="0">
            <a:noAutofit/>
          </a:bodyPr>
          <a:lstStyle/>
          <a:p>
            <a:pPr lvl="0" algn="just">
              <a:spcBef>
                <a:spcPct val="20000"/>
              </a:spcBef>
              <a:defRPr/>
            </a:pPr>
            <a:r>
              <a:rPr lang="ru-RU" sz="20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Задание 4.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Музыкальный фрагмент был оцифрован и записан в виде файла без сжатия данных. Полученный файл был передан в город А по каналу связи за </a:t>
            </a:r>
            <a:r>
              <a:rPr lang="ru-RU" sz="2000" i="1" dirty="0" smtClean="0">
                <a:latin typeface="Arial" pitchFamily="34" charset="0"/>
                <a:cs typeface="Arial" pitchFamily="34" charset="0"/>
              </a:rPr>
              <a:t>6</a:t>
            </a:r>
            <a:r>
              <a:rPr lang="en-US" sz="2000" i="1" dirty="0" smtClean="0">
                <a:latin typeface="Arial" pitchFamily="34" charset="0"/>
                <a:cs typeface="Arial" pitchFamily="34" charset="0"/>
              </a:rPr>
              <a:t>4 </a:t>
            </a:r>
            <a:r>
              <a:rPr lang="ru-RU" sz="2000" i="1" dirty="0" smtClean="0">
                <a:latin typeface="Arial" pitchFamily="34" charset="0"/>
                <a:cs typeface="Arial" pitchFamily="34" charset="0"/>
              </a:rPr>
              <a:t>секунды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. Затем тот же музыкальный фрагмент был оцифрован повторно с разрешением в </a:t>
            </a:r>
            <a:r>
              <a:rPr lang="ru-RU" sz="2000" i="1" dirty="0" smtClean="0">
                <a:latin typeface="Arial" pitchFamily="34" charset="0"/>
                <a:cs typeface="Arial" pitchFamily="34" charset="0"/>
              </a:rPr>
              <a:t>2 раза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выше и частотой дискретизации в </a:t>
            </a:r>
            <a:r>
              <a:rPr lang="en-US" sz="2000" i="1" dirty="0" smtClean="0">
                <a:latin typeface="Arial" pitchFamily="34" charset="0"/>
                <a:cs typeface="Arial" pitchFamily="34" charset="0"/>
              </a:rPr>
              <a:t>3 </a:t>
            </a:r>
            <a:r>
              <a:rPr lang="ru-RU" sz="2000" i="1" dirty="0" smtClean="0">
                <a:latin typeface="Arial" pitchFamily="34" charset="0"/>
                <a:cs typeface="Arial" pitchFamily="34" charset="0"/>
              </a:rPr>
              <a:t>раза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выше, чем в первый раз. Сжатие данных не производилось. Полученный файл был передан в город Б. Пропускная способность канала связи с городом Б в </a:t>
            </a:r>
            <a:r>
              <a:rPr lang="ru-RU" sz="2000" i="1" dirty="0" smtClean="0">
                <a:latin typeface="Arial" pitchFamily="34" charset="0"/>
                <a:cs typeface="Arial" pitchFamily="34" charset="0"/>
              </a:rPr>
              <a:t>4 раза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выше, чем канала связи с городом А. Сколько секунд длилась передача файла в город Б?</a:t>
            </a:r>
            <a:endParaRPr lang="ru-RU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785786" y="3929066"/>
            <a:ext cx="221457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b="1" dirty="0" smtClean="0">
                <a:latin typeface="Arial" pitchFamily="34" charset="0"/>
                <a:cs typeface="Arial" pitchFamily="34" charset="0"/>
              </a:rPr>
              <a:t>Дано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:</a:t>
            </a:r>
          </a:p>
          <a:p>
            <a:pPr>
              <a:spcBef>
                <a:spcPts val="600"/>
              </a:spcBef>
            </a:pPr>
            <a:r>
              <a:rPr lang="en-US" sz="2200" dirty="0" smtClean="0">
                <a:latin typeface="Arial" pitchFamily="34" charset="0"/>
                <a:cs typeface="Arial" pitchFamily="34" charset="0"/>
              </a:rPr>
              <a:t>t</a:t>
            </a:r>
            <a:r>
              <a:rPr lang="ru-RU" sz="2200" baseline="-25000" dirty="0" smtClean="0">
                <a:latin typeface="Arial" pitchFamily="34" charset="0"/>
                <a:cs typeface="Arial" pitchFamily="34" charset="0"/>
              </a:rPr>
              <a:t>1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=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 64 с</a:t>
            </a:r>
            <a:br>
              <a:rPr lang="ru-RU" sz="2200" dirty="0" smtClean="0">
                <a:latin typeface="Arial" pitchFamily="34" charset="0"/>
                <a:cs typeface="Arial" pitchFamily="34" charset="0"/>
              </a:rPr>
            </a:b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i</a:t>
            </a:r>
            <a:r>
              <a:rPr lang="ru-RU" sz="2200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= 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2·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i</a:t>
            </a:r>
            <a:r>
              <a:rPr lang="ru-RU" sz="2200" baseline="-25000" dirty="0" smtClean="0">
                <a:latin typeface="Arial" pitchFamily="34" charset="0"/>
                <a:cs typeface="Arial" pitchFamily="34" charset="0"/>
              </a:rPr>
              <a:t>1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 </a:t>
            </a:r>
            <a:br>
              <a:rPr lang="ru-RU" sz="2200" dirty="0" smtClean="0">
                <a:latin typeface="Arial" pitchFamily="34" charset="0"/>
                <a:cs typeface="Arial" pitchFamily="34" charset="0"/>
              </a:rPr>
            </a:br>
            <a:r>
              <a:rPr lang="ru-RU" sz="2200" dirty="0" smtClean="0"/>
              <a:t>ν</a:t>
            </a:r>
            <a:r>
              <a:rPr lang="ru-RU" sz="2200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= 3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· </a:t>
            </a:r>
            <a:r>
              <a:rPr lang="ru-RU" sz="2200" dirty="0" smtClean="0"/>
              <a:t>ν</a:t>
            </a:r>
            <a:r>
              <a:rPr lang="ru-RU" sz="2200" baseline="-25000" dirty="0" smtClean="0">
                <a:latin typeface="Arial" pitchFamily="34" charset="0"/>
                <a:cs typeface="Arial" pitchFamily="34" charset="0"/>
              </a:rPr>
              <a:t>1</a:t>
            </a:r>
            <a:r>
              <a:rPr lang="en-US" sz="2200" baseline="-250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en-US" sz="2200" baseline="-25000" dirty="0" smtClean="0">
                <a:latin typeface="Arial" pitchFamily="34" charset="0"/>
                <a:cs typeface="Arial" pitchFamily="34" charset="0"/>
              </a:rPr>
            </a:br>
            <a:r>
              <a:rPr lang="en-US" sz="2200" dirty="0" smtClean="0">
                <a:latin typeface="Arial" pitchFamily="34" charset="0"/>
                <a:cs typeface="Arial" pitchFamily="34" charset="0"/>
              </a:rPr>
              <a:t>V</a:t>
            </a:r>
            <a:r>
              <a:rPr lang="ru-RU" sz="2200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= 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4· 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V</a:t>
            </a:r>
            <a:r>
              <a:rPr lang="ru-RU" sz="2200" baseline="-25000" dirty="0" smtClean="0">
                <a:latin typeface="Arial" pitchFamily="34" charset="0"/>
                <a:cs typeface="Arial" pitchFamily="34" charset="0"/>
              </a:rPr>
              <a:t>1</a:t>
            </a:r>
            <a:br>
              <a:rPr lang="ru-RU" sz="2200" baseline="-25000" dirty="0" smtClean="0">
                <a:latin typeface="Arial" pitchFamily="34" charset="0"/>
                <a:cs typeface="Arial" pitchFamily="34" charset="0"/>
              </a:rPr>
            </a:br>
            <a:endParaRPr lang="en-US" sz="2200" dirty="0" smtClean="0">
              <a:latin typeface="Arial" pitchFamily="34" charset="0"/>
              <a:cs typeface="Arial" pitchFamily="34" charset="0"/>
            </a:endParaRPr>
          </a:p>
          <a:p>
            <a:pPr>
              <a:spcBef>
                <a:spcPts val="600"/>
              </a:spcBef>
            </a:pPr>
            <a:endParaRPr lang="ru-RU" sz="2000" dirty="0" smtClean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" name="Группа 10"/>
          <p:cNvGrpSpPr/>
          <p:nvPr/>
        </p:nvGrpSpPr>
        <p:grpSpPr>
          <a:xfrm>
            <a:off x="852263" y="4000506"/>
            <a:ext cx="1719473" cy="2376000"/>
            <a:chOff x="611186" y="4925410"/>
            <a:chExt cx="2505105" cy="1676283"/>
          </a:xfrm>
        </p:grpSpPr>
        <p:cxnSp>
          <p:nvCxnSpPr>
            <p:cNvPr id="27" name="Прямая соединительная линия 26"/>
            <p:cNvCxnSpPr/>
            <p:nvPr/>
          </p:nvCxnSpPr>
          <p:spPr>
            <a:xfrm>
              <a:off x="611186" y="6235814"/>
              <a:ext cx="2360183" cy="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8" name="Прямая соединительная линия 27"/>
            <p:cNvCxnSpPr/>
            <p:nvPr/>
          </p:nvCxnSpPr>
          <p:spPr>
            <a:xfrm>
              <a:off x="3116291" y="4925410"/>
              <a:ext cx="0" cy="1676283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31" name="TextBox 30"/>
          <p:cNvSpPr txBox="1"/>
          <p:nvPr/>
        </p:nvSpPr>
        <p:spPr>
          <a:xfrm>
            <a:off x="785786" y="5869921"/>
            <a:ext cx="776175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>
                <a:latin typeface="Arial" pitchFamily="34" charset="0"/>
                <a:cs typeface="Arial" pitchFamily="34" charset="0"/>
              </a:rPr>
              <a:t>t</a:t>
            </a:r>
            <a:r>
              <a:rPr lang="ru-RU" sz="2200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- ?</a:t>
            </a:r>
            <a:endParaRPr lang="ru-RU" sz="22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Формула"/>
          <p:cNvSpPr txBox="1"/>
          <p:nvPr/>
        </p:nvSpPr>
        <p:spPr>
          <a:xfrm>
            <a:off x="2643174" y="4071942"/>
            <a:ext cx="300039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 smtClean="0">
                <a:latin typeface="Arial" pitchFamily="34" charset="0"/>
                <a:cs typeface="Arial" pitchFamily="34" charset="0"/>
              </a:rPr>
              <a:t>I</a:t>
            </a:r>
            <a:r>
              <a:rPr lang="ru-RU" sz="2200" baseline="-25000" dirty="0" smtClean="0">
                <a:latin typeface="Arial" pitchFamily="34" charset="0"/>
                <a:cs typeface="Arial" pitchFamily="34" charset="0"/>
              </a:rPr>
              <a:t>1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=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t</a:t>
            </a:r>
            <a:r>
              <a:rPr lang="ru-RU" sz="2200" baseline="-25000" dirty="0" err="1" smtClean="0">
                <a:latin typeface="Arial" pitchFamily="34" charset="0"/>
                <a:cs typeface="Arial" pitchFamily="34" charset="0"/>
              </a:rPr>
              <a:t>зв</a:t>
            </a:r>
            <a:r>
              <a:rPr lang="ru-RU" sz="2200" baseline="-250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·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i</a:t>
            </a:r>
            <a:r>
              <a:rPr lang="ru-RU" sz="2200" baseline="-25000" dirty="0" smtClean="0">
                <a:latin typeface="Arial" pitchFamily="34" charset="0"/>
                <a:cs typeface="Arial" pitchFamily="34" charset="0"/>
              </a:rPr>
              <a:t>1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 · </a:t>
            </a:r>
            <a:r>
              <a:rPr lang="ru-RU" sz="2200" dirty="0" smtClean="0"/>
              <a:t>ν</a:t>
            </a:r>
            <a:r>
              <a:rPr lang="ru-RU" sz="2200" baseline="-25000" dirty="0" smtClean="0">
                <a:latin typeface="Arial" pitchFamily="34" charset="0"/>
                <a:cs typeface="Arial" pitchFamily="34" charset="0"/>
              </a:rPr>
              <a:t>1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 </a:t>
            </a:r>
            <a:endParaRPr lang="ru-RU" sz="2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Формула"/>
          <p:cNvSpPr txBox="1"/>
          <p:nvPr/>
        </p:nvSpPr>
        <p:spPr>
          <a:xfrm>
            <a:off x="2643174" y="4572008"/>
            <a:ext cx="621510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 smtClean="0">
                <a:latin typeface="Arial" pitchFamily="34" charset="0"/>
                <a:cs typeface="Arial" pitchFamily="34" charset="0"/>
              </a:rPr>
              <a:t>I</a:t>
            </a:r>
            <a:r>
              <a:rPr lang="ru-RU" sz="2200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=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t</a:t>
            </a:r>
            <a:r>
              <a:rPr lang="ru-RU" sz="2200" baseline="-25000" dirty="0" err="1" smtClean="0">
                <a:latin typeface="Arial" pitchFamily="34" charset="0"/>
                <a:cs typeface="Arial" pitchFamily="34" charset="0"/>
              </a:rPr>
              <a:t>зв</a:t>
            </a:r>
            <a:r>
              <a:rPr lang="ru-RU" sz="2200" baseline="-250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·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i</a:t>
            </a:r>
            <a:r>
              <a:rPr lang="ru-RU" sz="2200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 · </a:t>
            </a:r>
            <a:r>
              <a:rPr lang="ru-RU" sz="2200" dirty="0" smtClean="0"/>
              <a:t>ν</a:t>
            </a:r>
            <a:r>
              <a:rPr lang="ru-RU" sz="2200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=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t</a:t>
            </a:r>
            <a:r>
              <a:rPr lang="ru-RU" sz="2200" baseline="-25000" dirty="0" err="1" smtClean="0">
                <a:latin typeface="Arial" pitchFamily="34" charset="0"/>
                <a:cs typeface="Arial" pitchFamily="34" charset="0"/>
              </a:rPr>
              <a:t>зв</a:t>
            </a:r>
            <a:r>
              <a:rPr lang="ru-RU" sz="2200" baseline="-25000" smtClean="0">
                <a:latin typeface="Arial" pitchFamily="34" charset="0"/>
                <a:cs typeface="Arial" pitchFamily="34" charset="0"/>
              </a:rPr>
              <a:t>. 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· 2 ·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i</a:t>
            </a:r>
            <a:r>
              <a:rPr lang="ru-RU" sz="2200" baseline="-25000" dirty="0" smtClean="0">
                <a:latin typeface="Arial" pitchFamily="34" charset="0"/>
                <a:cs typeface="Arial" pitchFamily="34" charset="0"/>
              </a:rPr>
              <a:t>1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 · 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3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 · </a:t>
            </a:r>
            <a:r>
              <a:rPr lang="ru-RU" sz="2200" dirty="0" smtClean="0"/>
              <a:t>ν</a:t>
            </a:r>
            <a:r>
              <a:rPr lang="ru-RU" sz="2200" baseline="-25000" dirty="0" smtClean="0">
                <a:latin typeface="Arial" pitchFamily="34" charset="0"/>
                <a:cs typeface="Arial" pitchFamily="34" charset="0"/>
              </a:rPr>
              <a:t>1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=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6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· 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I</a:t>
            </a:r>
            <a:r>
              <a:rPr lang="ru-RU" sz="2200" baseline="-25000" dirty="0" smtClean="0">
                <a:latin typeface="Arial" pitchFamily="34" charset="0"/>
                <a:cs typeface="Arial" pitchFamily="34" charset="0"/>
              </a:rPr>
              <a:t>1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  </a:t>
            </a:r>
            <a:endParaRPr lang="ru-RU" sz="2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Формула"/>
          <p:cNvSpPr txBox="1"/>
          <p:nvPr/>
        </p:nvSpPr>
        <p:spPr>
          <a:xfrm>
            <a:off x="2643174" y="5072074"/>
            <a:ext cx="521497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 smtClean="0">
                <a:latin typeface="Arial" pitchFamily="34" charset="0"/>
                <a:cs typeface="Arial" pitchFamily="34" charset="0"/>
              </a:rPr>
              <a:t>t</a:t>
            </a:r>
            <a:r>
              <a:rPr lang="ru-RU" sz="2200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=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I</a:t>
            </a:r>
            <a:r>
              <a:rPr lang="ru-RU" sz="2200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/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ru-RU" sz="2200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=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6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 · 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I</a:t>
            </a:r>
            <a:r>
              <a:rPr lang="ru-RU" sz="2200" baseline="-25000" dirty="0" smtClean="0">
                <a:latin typeface="Arial" pitchFamily="34" charset="0"/>
                <a:cs typeface="Arial" pitchFamily="34" charset="0"/>
              </a:rPr>
              <a:t>1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/ (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4 · 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V</a:t>
            </a:r>
            <a:r>
              <a:rPr lang="en-US" sz="2200" baseline="-25000" dirty="0" smtClean="0">
                <a:latin typeface="Arial" pitchFamily="34" charset="0"/>
                <a:cs typeface="Arial" pitchFamily="34" charset="0"/>
              </a:rPr>
              <a:t>1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) = 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6/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4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 · 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t</a:t>
            </a:r>
            <a:r>
              <a:rPr lang="ru-RU" sz="2200" baseline="-25000" dirty="0" smtClean="0">
                <a:latin typeface="Arial" pitchFamily="34" charset="0"/>
                <a:cs typeface="Arial" pitchFamily="34" charset="0"/>
              </a:rPr>
              <a:t>1</a:t>
            </a:r>
            <a:endParaRPr lang="ru-RU" sz="2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Формула"/>
          <p:cNvSpPr txBox="1"/>
          <p:nvPr/>
        </p:nvSpPr>
        <p:spPr>
          <a:xfrm>
            <a:off x="2643174" y="5572140"/>
            <a:ext cx="521497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 smtClean="0">
                <a:latin typeface="Arial" pitchFamily="34" charset="0"/>
                <a:cs typeface="Arial" pitchFamily="34" charset="0"/>
              </a:rPr>
              <a:t>t</a:t>
            </a:r>
            <a:r>
              <a:rPr lang="ru-RU" sz="2200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=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 6 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/ 4 · </a:t>
            </a:r>
            <a:r>
              <a:rPr lang="en-US" sz="2200" dirty="0">
                <a:latin typeface="Arial" pitchFamily="34" charset="0"/>
                <a:cs typeface="Arial" pitchFamily="34" charset="0"/>
              </a:rPr>
              <a:t>64 =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 96 (с)</a:t>
            </a:r>
            <a:endParaRPr lang="ru-RU" sz="2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Формула"/>
          <p:cNvSpPr txBox="1"/>
          <p:nvPr/>
        </p:nvSpPr>
        <p:spPr>
          <a:xfrm>
            <a:off x="2643174" y="6072206"/>
            <a:ext cx="521497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b="1" dirty="0" smtClean="0">
                <a:latin typeface="Arial" pitchFamily="34" charset="0"/>
                <a:cs typeface="Arial" pitchFamily="34" charset="0"/>
              </a:rPr>
              <a:t>Ответ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: 96 секунд</a:t>
            </a:r>
            <a:endParaRPr lang="ru-RU" sz="22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9" grpId="0"/>
      <p:bldP spid="31" grpId="0"/>
      <p:bldP spid="24" grpId="1"/>
      <p:bldP spid="25" grpId="1"/>
      <p:bldP spid="29" grpId="1"/>
      <p:bldP spid="30" grpId="1"/>
      <p:bldP spid="13" grpId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Информационные источники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77800" indent="-177800">
              <a:buFont typeface="Arial" pitchFamily="34" charset="0"/>
              <a:buChar char="•"/>
            </a:pPr>
            <a:r>
              <a:rPr lang="en-US" sz="1000" dirty="0" smtClean="0"/>
              <a:t>http://www.pngall.com/wp-content/uploads/2016/05/Fireworks-PNG-Clipart.png</a:t>
            </a:r>
            <a:endParaRPr lang="ru-RU" sz="1000" dirty="0" smtClean="0"/>
          </a:p>
          <a:p>
            <a:pPr marL="177800" indent="-177800">
              <a:buFont typeface="Arial" pitchFamily="34" charset="0"/>
              <a:buChar char="•"/>
            </a:pPr>
            <a:r>
              <a:rPr lang="en-US" sz="1000" dirty="0" smtClean="0"/>
              <a:t>http://7428.net/2013/07/city-landmarks-silhouette.html</a:t>
            </a:r>
            <a:endParaRPr lang="ru-RU" sz="1000" dirty="0" smtClean="0"/>
          </a:p>
          <a:p>
            <a:pPr marL="177800" indent="-177800">
              <a:buFont typeface="Arial" pitchFamily="34" charset="0"/>
              <a:buChar char="•"/>
            </a:pPr>
            <a:r>
              <a:rPr lang="ru-RU" sz="1000" dirty="0" smtClean="0"/>
              <a:t>http://h1.hqtexture.com/71/7055/1393022983-content-3.jpg</a:t>
            </a:r>
          </a:p>
          <a:p>
            <a:pPr marL="177800" indent="-177800">
              <a:buFont typeface="Arial" pitchFamily="34" charset="0"/>
              <a:buChar char="•"/>
            </a:pPr>
            <a:r>
              <a:rPr lang="ru-RU" sz="1000" dirty="0" smtClean="0"/>
              <a:t>http://cliparting.com/wp-content/uploads/2016/07/Free-rain-clipart-public-domain-rain-clip-art-images-and-graphics.jpeg</a:t>
            </a:r>
          </a:p>
          <a:p>
            <a:pPr marL="177800" indent="-177800">
              <a:buFont typeface="Arial" pitchFamily="34" charset="0"/>
              <a:buChar char="•"/>
            </a:pPr>
            <a:r>
              <a:rPr lang="en-US" sz="1000" dirty="0" smtClean="0"/>
              <a:t>https://www.weblancer.net/download/1063079.jpg</a:t>
            </a:r>
          </a:p>
          <a:p>
            <a:pPr marL="177800" indent="-177800">
              <a:buFont typeface="Arial" pitchFamily="34" charset="0"/>
              <a:buChar char="•"/>
            </a:pPr>
            <a:r>
              <a:rPr lang="en-US" sz="1000" dirty="0" smtClean="0"/>
              <a:t> http://img1.liveinternet.ru/images/attach/b/4/103/621/103621195_large_9.png</a:t>
            </a:r>
          </a:p>
          <a:p>
            <a:pPr marL="177800" indent="-177800">
              <a:buFont typeface="Arial" pitchFamily="34" charset="0"/>
              <a:buChar char="•"/>
            </a:pPr>
            <a:r>
              <a:rPr lang="en-US" sz="1000" dirty="0" smtClean="0"/>
              <a:t> http://cbs1sao.ru/f/3/didzhey_1600x1200.jpg</a:t>
            </a:r>
          </a:p>
          <a:p>
            <a:pPr marL="177800" indent="-177800">
              <a:buFont typeface="Arial" pitchFamily="34" charset="0"/>
              <a:buChar char="•"/>
            </a:pPr>
            <a:r>
              <a:rPr lang="en-US" sz="1000" dirty="0" smtClean="0"/>
              <a:t>http://www.easyfreeclipart.com/</a:t>
            </a:r>
          </a:p>
          <a:p>
            <a:pPr marL="177800" indent="-177800">
              <a:buFont typeface="Arial" pitchFamily="34" charset="0"/>
              <a:buChar char="•"/>
            </a:pPr>
            <a:r>
              <a:rPr lang="en-US" sz="1000" dirty="0" smtClean="0"/>
              <a:t>http://wallpapera.ru/images/trueimg/originals/32/2155F9B1DA81-32.jpg</a:t>
            </a:r>
            <a:endParaRPr lang="ru-RU" sz="1000" dirty="0" smtClean="0"/>
          </a:p>
          <a:p>
            <a:pPr marL="177800" indent="-177800">
              <a:buFont typeface="Arial" pitchFamily="34" charset="0"/>
              <a:buChar char="•"/>
            </a:pPr>
            <a:r>
              <a:rPr lang="en-US" sz="1000" dirty="0" smtClean="0"/>
              <a:t>https://img06.rl0.ru/50eb8b9c2f2c7303c2db650a97bb7e7b/c1378x1398/d-a.d-cd.net/6db6c1u-960.jpg</a:t>
            </a:r>
            <a:endParaRPr lang="ru-RU" sz="1000" dirty="0" smtClean="0"/>
          </a:p>
          <a:p>
            <a:pPr marL="177800" indent="-177800">
              <a:buFont typeface="Arial" pitchFamily="34" charset="0"/>
              <a:buChar char="•"/>
            </a:pPr>
            <a:r>
              <a:rPr lang="en-US" sz="1000" dirty="0" smtClean="0"/>
              <a:t>http://img-fotki.yandex.ru/get/4405/svetlera.7a/0_51c5e_1d578c50_XL.jpg</a:t>
            </a:r>
            <a:endParaRPr lang="ru-RU" sz="1000" dirty="0" smtClean="0"/>
          </a:p>
          <a:p>
            <a:pPr marL="177800" indent="-177800">
              <a:buFont typeface="Arial" pitchFamily="34" charset="0"/>
              <a:buChar char="•"/>
            </a:pPr>
            <a:r>
              <a:rPr lang="en-US" sz="1000" dirty="0" smtClean="0"/>
              <a:t>http://hqlture.com/wp-content/uploads/2014/04/ours.jpg</a:t>
            </a:r>
            <a:endParaRPr lang="ru-RU" sz="10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Ключевые слова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71463" indent="-271463"/>
            <a:r>
              <a:rPr lang="ru-RU" dirty="0" smtClean="0"/>
              <a:t>звук</a:t>
            </a:r>
          </a:p>
          <a:p>
            <a:pPr marL="271463" indent="-271463"/>
            <a:r>
              <a:rPr lang="ru-RU" dirty="0" smtClean="0"/>
              <a:t>звукозапись</a:t>
            </a:r>
          </a:p>
          <a:p>
            <a:pPr marL="271463" indent="-271463"/>
            <a:r>
              <a:rPr lang="ru-RU" dirty="0" smtClean="0"/>
              <a:t>частота дискретизация</a:t>
            </a:r>
          </a:p>
          <a:p>
            <a:pPr marL="271463" indent="-271463" algn="l"/>
            <a:r>
              <a:rPr lang="ru-RU" dirty="0" smtClean="0"/>
              <a:t>глубина кодирования звука (разрешение)</a:t>
            </a:r>
          </a:p>
          <a:p>
            <a:pPr marL="271463" indent="-271463"/>
            <a:r>
              <a:rPr lang="ru-RU" dirty="0" smtClean="0"/>
              <a:t>звуковая информация</a:t>
            </a:r>
          </a:p>
          <a:p>
            <a:pPr marL="271463" indent="-271463"/>
            <a:r>
              <a:rPr lang="ru-RU" dirty="0" smtClean="0"/>
              <a:t>кодирование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1" name="Picture 7" descr="C:\Documents and Settings\Администратор.HOME-FDD52612A3\Рабочий стол\Ирина_Раб стол\10-16\2155F9B1DA81-3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4348" y="2643182"/>
            <a:ext cx="8072494" cy="3786214"/>
          </a:xfrm>
          <a:prstGeom prst="rect">
            <a:avLst/>
          </a:prstGeom>
          <a:noFill/>
        </p:spPr>
      </p:pic>
      <p:sp>
        <p:nvSpPr>
          <p:cNvPr id="16" name="Прямоугольник 15"/>
          <p:cNvSpPr/>
          <p:nvPr/>
        </p:nvSpPr>
        <p:spPr>
          <a:xfrm>
            <a:off x="714348" y="2571744"/>
            <a:ext cx="8072494" cy="3857652"/>
          </a:xfrm>
          <a:prstGeom prst="rect">
            <a:avLst/>
          </a:prstGeom>
          <a:solidFill>
            <a:srgbClr val="FFFFFF">
              <a:alpha val="3882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Picture 3" descr="C:\Documents and Settings\Администратор.HOME-FDD52612A3\Рабочий стол\Ирина_Раб стол\10-16\16103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357290" y="3571876"/>
            <a:ext cx="6858048" cy="2184403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Звук и его характеристики</a:t>
            </a:r>
            <a:endParaRPr lang="ru-RU" dirty="0"/>
          </a:p>
        </p:txBody>
      </p:sp>
      <p:sp>
        <p:nvSpPr>
          <p:cNvPr id="3" name="Подзаголовок 5"/>
          <p:cNvSpPr txBox="1">
            <a:spLocks/>
          </p:cNvSpPr>
          <p:nvPr/>
        </p:nvSpPr>
        <p:spPr>
          <a:xfrm>
            <a:off x="1428728" y="1071546"/>
            <a:ext cx="7358113" cy="1214446"/>
          </a:xfrm>
          <a:prstGeom prst="rect">
            <a:avLst/>
          </a:prstGeom>
          <a:noFill/>
        </p:spPr>
        <p:txBody>
          <a:bodyPr vert="horz" lIns="91440" tIns="45720" rIns="91440" bIns="45720" rtlCol="0">
            <a:noAutofit/>
          </a:bodyPr>
          <a:lstStyle/>
          <a:p>
            <a:pPr lvl="0" algn="just">
              <a:spcBef>
                <a:spcPct val="20000"/>
              </a:spcBef>
              <a:defRPr/>
            </a:pPr>
            <a:r>
              <a:rPr lang="ru-RU" sz="2200" b="1" dirty="0" smtClean="0">
                <a:latin typeface="Arial" pitchFamily="34" charset="0"/>
                <a:cs typeface="Arial" pitchFamily="34" charset="0"/>
              </a:rPr>
              <a:t>Звук 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–</a:t>
            </a:r>
            <a:r>
              <a:rPr lang="ru-RU" sz="2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это распространяющиеся в воздухе, воде или другой среде волны с непрерывно меняющейся амплитудой и частотой. </a:t>
            </a:r>
            <a:endParaRPr kumimoji="0" lang="ru-RU" sz="2200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678629" y="1285860"/>
            <a:ext cx="714380" cy="71438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latin typeface="Arial Black" pitchFamily="34" charset="0"/>
                <a:cs typeface="Arial" pitchFamily="34" charset="0"/>
              </a:rPr>
              <a:t>!</a:t>
            </a:r>
            <a:endParaRPr lang="ru-RU" sz="4000" b="1" dirty="0">
              <a:latin typeface="Arial Black" pitchFamily="34" charset="0"/>
              <a:cs typeface="Arial" pitchFamily="34" charset="0"/>
            </a:endParaRPr>
          </a:p>
        </p:txBody>
      </p:sp>
      <p:grpSp>
        <p:nvGrpSpPr>
          <p:cNvPr id="5" name="Группа 7"/>
          <p:cNvGrpSpPr/>
          <p:nvPr/>
        </p:nvGrpSpPr>
        <p:grpSpPr>
          <a:xfrm>
            <a:off x="714348" y="1071546"/>
            <a:ext cx="8072494" cy="1214446"/>
            <a:chOff x="428596" y="5072074"/>
            <a:chExt cx="5929354" cy="1785950"/>
          </a:xfrm>
        </p:grpSpPr>
        <p:cxnSp>
          <p:nvCxnSpPr>
            <p:cNvPr id="6" name="Прямая соединительная линия 5"/>
            <p:cNvCxnSpPr/>
            <p:nvPr/>
          </p:nvCxnSpPr>
          <p:spPr>
            <a:xfrm flipV="1">
              <a:off x="428596" y="5072074"/>
              <a:ext cx="5929354" cy="1318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Прямая соединительная линия 6"/>
            <p:cNvCxnSpPr/>
            <p:nvPr/>
          </p:nvCxnSpPr>
          <p:spPr>
            <a:xfrm flipV="1">
              <a:off x="428596" y="6844844"/>
              <a:ext cx="5929354" cy="1318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" name="Группа 14"/>
          <p:cNvGrpSpPr/>
          <p:nvPr/>
        </p:nvGrpSpPr>
        <p:grpSpPr>
          <a:xfrm>
            <a:off x="1357290" y="2749497"/>
            <a:ext cx="7143800" cy="3564000"/>
            <a:chOff x="1643042" y="2190135"/>
            <a:chExt cx="7143800" cy="3564000"/>
          </a:xfrm>
        </p:grpSpPr>
        <p:cxnSp>
          <p:nvCxnSpPr>
            <p:cNvPr id="23" name="Прямая со стрелкой 22"/>
            <p:cNvCxnSpPr/>
            <p:nvPr/>
          </p:nvCxnSpPr>
          <p:spPr>
            <a:xfrm rot="16200000" flipV="1">
              <a:off x="-136576" y="3969753"/>
              <a:ext cx="3564000" cy="4763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Прямая со стрелкой 24"/>
            <p:cNvCxnSpPr/>
            <p:nvPr/>
          </p:nvCxnSpPr>
          <p:spPr>
            <a:xfrm>
              <a:off x="1643042" y="4150124"/>
              <a:ext cx="7143800" cy="12142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7" name="TextBox 16"/>
          <p:cNvSpPr txBox="1"/>
          <p:nvPr/>
        </p:nvSpPr>
        <p:spPr>
          <a:xfrm>
            <a:off x="785786" y="2786058"/>
            <a:ext cx="625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Arial" pitchFamily="34" charset="0"/>
                <a:cs typeface="Arial" pitchFamily="34" charset="0"/>
              </a:rPr>
              <a:t>A(t)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500166" y="5976484"/>
            <a:ext cx="20717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Низкий звук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6357950" y="5988626"/>
            <a:ext cx="20717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dirty="0" smtClean="0">
                <a:latin typeface="Arial" pitchFamily="34" charset="0"/>
                <a:cs typeface="Arial" pitchFamily="34" charset="0"/>
              </a:rPr>
              <a:t>Высокий звук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8" name="Picture 4" descr="C:\Documents and Settings\Администратор.HOME-FDD52612A3\Рабочий стол\Ирина_Раб стол\10-16\16104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615162" y="2831237"/>
            <a:ext cx="417665" cy="526325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29" name="Picture 5" descr="C:\Documents and Settings\Администратор.HOME-FDD52612A3\Рабочий стол\Ирина_Раб стол\10-16\16103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549272" y="2786058"/>
            <a:ext cx="630741" cy="55603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cxnSp>
        <p:nvCxnSpPr>
          <p:cNvPr id="22" name="Прямая соединительная линия 21"/>
          <p:cNvCxnSpPr/>
          <p:nvPr/>
        </p:nvCxnSpPr>
        <p:spPr>
          <a:xfrm rot="10800000" flipH="1">
            <a:off x="5807707" y="3571877"/>
            <a:ext cx="720000" cy="1588"/>
          </a:xfrm>
          <a:prstGeom prst="line">
            <a:avLst/>
          </a:prstGeom>
          <a:noFill/>
          <a:ln w="28575">
            <a:solidFill>
              <a:srgbClr val="C0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 rot="5400000" flipH="1">
            <a:off x="5239015" y="4138090"/>
            <a:ext cx="1152000" cy="1588"/>
          </a:xfrm>
          <a:prstGeom prst="line">
            <a:avLst/>
          </a:prstGeom>
          <a:noFill/>
          <a:ln w="28575">
            <a:solidFill>
              <a:srgbClr val="C00000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5904093" y="3528562"/>
            <a:ext cx="1862818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0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АМПЛИТУДА</a:t>
            </a:r>
            <a:endParaRPr lang="ru-RU" sz="20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33" name="Прямая соединительная линия 32"/>
          <p:cNvCxnSpPr/>
          <p:nvPr/>
        </p:nvCxnSpPr>
        <p:spPr>
          <a:xfrm rot="16200000" flipH="1">
            <a:off x="3212760" y="4315451"/>
            <a:ext cx="756000" cy="1588"/>
          </a:xfrm>
          <a:prstGeom prst="line">
            <a:avLst/>
          </a:prstGeom>
          <a:ln w="28575">
            <a:solidFill>
              <a:srgbClr val="C0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/>
          <p:nvPr/>
        </p:nvCxnSpPr>
        <p:spPr>
          <a:xfrm rot="10800000" flipH="1">
            <a:off x="3562910" y="3927477"/>
            <a:ext cx="576000" cy="1588"/>
          </a:xfrm>
          <a:prstGeom prst="line">
            <a:avLst/>
          </a:prstGeom>
          <a:ln w="28575">
            <a:solidFill>
              <a:srgbClr val="C00000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Прямоугольник 34"/>
          <p:cNvSpPr/>
          <p:nvPr/>
        </p:nvSpPr>
        <p:spPr>
          <a:xfrm>
            <a:off x="3251398" y="3464653"/>
            <a:ext cx="1312987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0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ПЕРИОД</a:t>
            </a:r>
            <a:endParaRPr lang="ru-RU" sz="20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37" name="Прямая соединительная линия 36"/>
          <p:cNvCxnSpPr/>
          <p:nvPr/>
        </p:nvCxnSpPr>
        <p:spPr>
          <a:xfrm rot="16200000" flipH="1">
            <a:off x="3739312" y="4315451"/>
            <a:ext cx="756000" cy="1588"/>
          </a:xfrm>
          <a:prstGeom prst="line">
            <a:avLst/>
          </a:prstGeom>
          <a:ln w="28575">
            <a:solidFill>
              <a:srgbClr val="C0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5" name="Группа 44"/>
          <p:cNvGrpSpPr/>
          <p:nvPr/>
        </p:nvGrpSpPr>
        <p:grpSpPr>
          <a:xfrm>
            <a:off x="2342707" y="2662232"/>
            <a:ext cx="2913198" cy="707886"/>
            <a:chOff x="3500430" y="5662628"/>
            <a:chExt cx="2913198" cy="707886"/>
          </a:xfrm>
        </p:grpSpPr>
        <p:sp>
          <p:nvSpPr>
            <p:cNvPr id="39" name="Прямоугольник 38"/>
            <p:cNvSpPr/>
            <p:nvPr/>
          </p:nvSpPr>
          <p:spPr>
            <a:xfrm>
              <a:off x="5100641" y="5662628"/>
              <a:ext cx="1312987" cy="707886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algn="ctr"/>
              <a:r>
                <a:rPr lang="ru-RU" sz="2000" b="1" cap="none" spc="50" dirty="0" smtClean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1</a:t>
              </a:r>
            </a:p>
            <a:p>
              <a:pPr algn="ctr"/>
              <a:r>
                <a:rPr lang="ru-RU" sz="2000" b="1" spc="50" dirty="0" smtClean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ПЕРИОД</a:t>
              </a:r>
              <a:endParaRPr lang="ru-RU" sz="2000" b="1" cap="none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44" name="Группа 43"/>
            <p:cNvGrpSpPr/>
            <p:nvPr/>
          </p:nvGrpSpPr>
          <p:grpSpPr>
            <a:xfrm>
              <a:off x="3500430" y="5772167"/>
              <a:ext cx="2833708" cy="461665"/>
              <a:chOff x="3500430" y="5772167"/>
              <a:chExt cx="2833708" cy="461665"/>
            </a:xfrm>
          </p:grpSpPr>
          <p:sp>
            <p:nvSpPr>
              <p:cNvPr id="38" name="Прямоугольник 37"/>
              <p:cNvSpPr/>
              <p:nvPr/>
            </p:nvSpPr>
            <p:spPr>
              <a:xfrm>
                <a:off x="3500430" y="5772167"/>
                <a:ext cx="1785950" cy="461665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>
                <a:spAutoFit/>
                <a:scene3d>
                  <a:camera prst="orthographicFront"/>
                  <a:lightRig rig="soft" dir="tl">
                    <a:rot lat="0" lon="0" rev="0"/>
                  </a:lightRig>
                </a:scene3d>
                <a:sp3d contourW="25400" prstMaterial="matte">
                  <a:bevelT w="25400" h="55880" prst="artDeco"/>
                  <a:contourClr>
                    <a:schemeClr val="accent2">
                      <a:tint val="20000"/>
                    </a:schemeClr>
                  </a:contourClr>
                </a:sp3d>
              </a:bodyPr>
              <a:lstStyle/>
              <a:p>
                <a:pPr algn="ctr"/>
                <a:r>
                  <a:rPr lang="ru-RU" sz="2000" b="1" cap="none" spc="50" dirty="0" smtClean="0">
                    <a:ln w="11430"/>
                    <a:gradFill>
                      <a:gsLst>
                        <a:gs pos="25000">
                          <a:schemeClr val="accent2">
                            <a:satMod val="155000"/>
                          </a:schemeClr>
                        </a:gs>
                        <a:gs pos="100000">
                          <a:schemeClr val="accent2">
                            <a:shade val="45000"/>
                            <a:satMod val="165000"/>
                          </a:schemeClr>
                        </a:gs>
                      </a:gsLst>
                      <a:lin ang="5400000"/>
                    </a:gradFill>
                    <a:effectLst>
                      <a:outerShdw blurRad="76200" dist="50800" dir="5400000" algn="tl" rotWithShape="0">
                        <a:srgbClr val="000000">
                          <a:alpha val="65000"/>
                        </a:srgbClr>
                      </a:outerShdw>
                    </a:effectLst>
                    <a:latin typeface="Arial" pitchFamily="34" charset="0"/>
                    <a:cs typeface="Arial" pitchFamily="34" charset="0"/>
                  </a:rPr>
                  <a:t>ЧАСТОТА</a:t>
                </a:r>
                <a:r>
                  <a:rPr lang="ru-RU" sz="2400" b="1" cap="none" spc="50" dirty="0" smtClean="0">
                    <a:ln w="11430"/>
                    <a:gradFill>
                      <a:gsLst>
                        <a:gs pos="25000">
                          <a:schemeClr val="accent2">
                            <a:satMod val="155000"/>
                          </a:schemeClr>
                        </a:gs>
                        <a:gs pos="100000">
                          <a:schemeClr val="accent2">
                            <a:shade val="45000"/>
                            <a:satMod val="165000"/>
                          </a:schemeClr>
                        </a:gs>
                      </a:gsLst>
                      <a:lin ang="5400000"/>
                    </a:gradFill>
                    <a:effectLst>
                      <a:outerShdw blurRad="76200" dist="50800" dir="5400000" algn="tl" rotWithShape="0">
                        <a:srgbClr val="000000">
                          <a:alpha val="65000"/>
                        </a:srgbClr>
                      </a:outerShdw>
                    </a:effectLst>
                  </a:rPr>
                  <a:t> =</a:t>
                </a:r>
                <a:endParaRPr lang="ru-RU" sz="2400" b="1" cap="none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endParaRPr>
              </a:p>
            </p:txBody>
          </p:sp>
          <p:cxnSp>
            <p:nvCxnSpPr>
              <p:cNvPr id="43" name="Прямая соединительная линия 42"/>
              <p:cNvCxnSpPr/>
              <p:nvPr/>
            </p:nvCxnSpPr>
            <p:spPr>
              <a:xfrm rot="10800000" flipH="1">
                <a:off x="5146138" y="6019818"/>
                <a:ext cx="1188000" cy="2232"/>
              </a:xfrm>
              <a:prstGeom prst="line">
                <a:avLst/>
              </a:prstGeom>
              <a:ln w="28575">
                <a:solidFill>
                  <a:srgbClr val="FFF3EB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Прямая соединительная линия 41"/>
              <p:cNvCxnSpPr/>
              <p:nvPr/>
            </p:nvCxnSpPr>
            <p:spPr>
              <a:xfrm rot="10800000" flipH="1">
                <a:off x="5146138" y="6003149"/>
                <a:ext cx="1188000" cy="2232"/>
              </a:xfrm>
              <a:prstGeom prst="line">
                <a:avLst/>
              </a:prstGeom>
              <a:ln w="28575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36" name="TextBox 35"/>
          <p:cNvSpPr txBox="1"/>
          <p:nvPr/>
        </p:nvSpPr>
        <p:spPr>
          <a:xfrm>
            <a:off x="8215338" y="4351623"/>
            <a:ext cx="2857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 smtClean="0">
                <a:latin typeface="Arial" pitchFamily="34" charset="0"/>
                <a:cs typeface="Arial" pitchFamily="34" charset="0"/>
              </a:rPr>
              <a:t>t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Picture 4" descr="C:\Documents and Settings\Администратор.HOME-FDD52612A3\Рабочий стол\Ирина_Раб стол\10-16\0_51c5e_1d578c50_XL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715272" y="5572140"/>
            <a:ext cx="750763" cy="5001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1" name="Picture 3" descr="C:\Documents and Settings\Администратор.HOME-FDD52612A3\Рабочий стол\Ирина_Раб стол\10-16\ours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643042" y="5286388"/>
            <a:ext cx="1143008" cy="7751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000"/>
                            </p:stCondLst>
                            <p:childTnLst>
                              <p:par>
                                <p:cTn id="4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500"/>
                            </p:stCondLst>
                            <p:childTnLst>
                              <p:par>
                                <p:cTn id="5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000"/>
                            </p:stCondLst>
                            <p:childTnLst>
                              <p:par>
                                <p:cTn id="5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  <p:bldP spid="32" grpId="0"/>
      <p:bldP spid="3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Прямоугольник 160"/>
          <p:cNvSpPr/>
          <p:nvPr/>
        </p:nvSpPr>
        <p:spPr>
          <a:xfrm>
            <a:off x="554010" y="1071546"/>
            <a:ext cx="8316000" cy="5286412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60000"/>
                  <a:lumOff val="40000"/>
                </a:schemeClr>
              </a:gs>
              <a:gs pos="50000">
                <a:srgbClr val="FFFFCC"/>
              </a:gs>
              <a:gs pos="100000">
                <a:schemeClr val="accent6">
                  <a:lumMod val="60000"/>
                  <a:lumOff val="4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Громкость звука </a:t>
            </a:r>
            <a:endParaRPr lang="ru-RU" dirty="0"/>
          </a:p>
        </p:txBody>
      </p:sp>
      <p:grpSp>
        <p:nvGrpSpPr>
          <p:cNvPr id="114" name="Группа 113"/>
          <p:cNvGrpSpPr/>
          <p:nvPr/>
        </p:nvGrpSpPr>
        <p:grpSpPr>
          <a:xfrm>
            <a:off x="596872" y="3087050"/>
            <a:ext cx="8143932" cy="1270644"/>
            <a:chOff x="571472" y="3158488"/>
            <a:chExt cx="8143932" cy="1270644"/>
          </a:xfrm>
        </p:grpSpPr>
        <p:sp>
          <p:nvSpPr>
            <p:cNvPr id="20" name="Стрелка вправо 19"/>
            <p:cNvSpPr/>
            <p:nvPr/>
          </p:nvSpPr>
          <p:spPr>
            <a:xfrm>
              <a:off x="699108" y="3158488"/>
              <a:ext cx="8016296" cy="1270644"/>
            </a:xfrm>
            <a:prstGeom prst="rightArrow">
              <a:avLst>
                <a:gd name="adj1" fmla="val 74519"/>
                <a:gd name="adj2" fmla="val 44979"/>
              </a:avLst>
            </a:prstGeom>
            <a:gradFill>
              <a:gsLst>
                <a:gs pos="0">
                  <a:srgbClr val="C00000"/>
                </a:gs>
                <a:gs pos="25000">
                  <a:schemeClr val="accent6">
                    <a:lumMod val="75000"/>
                  </a:schemeClr>
                </a:gs>
                <a:gs pos="50000">
                  <a:srgbClr val="EEB412"/>
                </a:gs>
                <a:gs pos="75000">
                  <a:srgbClr val="01A78F"/>
                </a:gs>
                <a:gs pos="100000">
                  <a:srgbClr val="3D5D19"/>
                </a:gs>
              </a:gsLst>
              <a:lin ang="10800000" scaled="0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3" name="Группа 132"/>
            <p:cNvGrpSpPr/>
            <p:nvPr/>
          </p:nvGrpSpPr>
          <p:grpSpPr>
            <a:xfrm>
              <a:off x="571472" y="3320724"/>
              <a:ext cx="7850511" cy="930965"/>
              <a:chOff x="1142976" y="3680857"/>
              <a:chExt cx="7507142" cy="930965"/>
            </a:xfrm>
          </p:grpSpPr>
          <p:cxnSp>
            <p:nvCxnSpPr>
              <p:cNvPr id="68" name="Прямая соединительная линия 67"/>
              <p:cNvCxnSpPr/>
              <p:nvPr/>
            </p:nvCxnSpPr>
            <p:spPr>
              <a:xfrm rot="10800000" flipH="1">
                <a:off x="1382419" y="4143380"/>
                <a:ext cx="6799020" cy="1588"/>
              </a:xfrm>
              <a:prstGeom prst="line">
                <a:avLst/>
              </a:prstGeom>
              <a:ln w="19050">
                <a:solidFill>
                  <a:srgbClr val="FFFF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18" name="Группа 102"/>
              <p:cNvGrpSpPr/>
              <p:nvPr/>
            </p:nvGrpSpPr>
            <p:grpSpPr>
              <a:xfrm>
                <a:off x="1142976" y="3680857"/>
                <a:ext cx="7507142" cy="930965"/>
                <a:chOff x="857224" y="3680857"/>
                <a:chExt cx="7507142" cy="930965"/>
              </a:xfrm>
            </p:grpSpPr>
            <p:sp>
              <p:nvSpPr>
                <p:cNvPr id="4" name="Прямоугольник 3"/>
                <p:cNvSpPr/>
                <p:nvPr/>
              </p:nvSpPr>
              <p:spPr>
                <a:xfrm>
                  <a:off x="1343005" y="4292142"/>
                  <a:ext cx="485768" cy="28575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/>
                <a:lstStyle/>
                <a:p>
                  <a:pPr algn="ctr"/>
                  <a:r>
                    <a:rPr lang="ru-RU" sz="1600" dirty="0" smtClean="0">
                      <a:latin typeface="Arial" pitchFamily="34" charset="0"/>
                      <a:cs typeface="Arial" pitchFamily="34" charset="0"/>
                    </a:rPr>
                    <a:t>10</a:t>
                  </a:r>
                  <a:endParaRPr lang="ru-RU" sz="1600" dirty="0"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5" name="Прямоугольник 4"/>
                <p:cNvSpPr/>
                <p:nvPr/>
              </p:nvSpPr>
              <p:spPr>
                <a:xfrm>
                  <a:off x="1828784" y="4292142"/>
                  <a:ext cx="485768" cy="28575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/>
                <a:lstStyle/>
                <a:p>
                  <a:pPr algn="ctr"/>
                  <a:r>
                    <a:rPr lang="ru-RU" sz="1600" dirty="0" smtClean="0">
                      <a:latin typeface="Arial" pitchFamily="34" charset="0"/>
                      <a:cs typeface="Arial" pitchFamily="34" charset="0"/>
                    </a:rPr>
                    <a:t>20</a:t>
                  </a:r>
                  <a:endParaRPr lang="ru-RU" sz="1600" dirty="0"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6" name="Прямоугольник 5"/>
                <p:cNvSpPr/>
                <p:nvPr/>
              </p:nvSpPr>
              <p:spPr>
                <a:xfrm>
                  <a:off x="2314563" y="4292142"/>
                  <a:ext cx="485768" cy="28575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/>
                <a:lstStyle/>
                <a:p>
                  <a:pPr algn="ctr"/>
                  <a:r>
                    <a:rPr lang="ru-RU" sz="1600" dirty="0" smtClean="0">
                      <a:latin typeface="Arial" pitchFamily="34" charset="0"/>
                      <a:cs typeface="Arial" pitchFamily="34" charset="0"/>
                    </a:rPr>
                    <a:t>30</a:t>
                  </a:r>
                  <a:endParaRPr lang="ru-RU" sz="1600" dirty="0"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7" name="Прямоугольник 6"/>
                <p:cNvSpPr/>
                <p:nvPr/>
              </p:nvSpPr>
              <p:spPr>
                <a:xfrm>
                  <a:off x="2800342" y="4292142"/>
                  <a:ext cx="485768" cy="28575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/>
                <a:lstStyle/>
                <a:p>
                  <a:pPr algn="ctr"/>
                  <a:r>
                    <a:rPr lang="ru-RU" sz="1600" dirty="0" smtClean="0">
                      <a:latin typeface="Arial" pitchFamily="34" charset="0"/>
                      <a:cs typeface="Arial" pitchFamily="34" charset="0"/>
                    </a:rPr>
                    <a:t>40</a:t>
                  </a:r>
                  <a:endParaRPr lang="ru-RU" sz="1600" dirty="0"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8" name="Прямоугольник 7"/>
                <p:cNvSpPr/>
                <p:nvPr/>
              </p:nvSpPr>
              <p:spPr>
                <a:xfrm>
                  <a:off x="3286121" y="4292142"/>
                  <a:ext cx="485768" cy="28575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/>
                <a:lstStyle/>
                <a:p>
                  <a:pPr algn="ctr"/>
                  <a:r>
                    <a:rPr lang="ru-RU" sz="1600" dirty="0" smtClean="0">
                      <a:latin typeface="Arial" pitchFamily="34" charset="0"/>
                      <a:cs typeface="Arial" pitchFamily="34" charset="0"/>
                    </a:rPr>
                    <a:t>50</a:t>
                  </a:r>
                  <a:endParaRPr lang="ru-RU" sz="1600" dirty="0"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9" name="Прямоугольник 8"/>
                <p:cNvSpPr/>
                <p:nvPr/>
              </p:nvSpPr>
              <p:spPr>
                <a:xfrm>
                  <a:off x="3771900" y="4292142"/>
                  <a:ext cx="485768" cy="28575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/>
                <a:lstStyle/>
                <a:p>
                  <a:pPr algn="ctr"/>
                  <a:r>
                    <a:rPr lang="ru-RU" sz="1600" dirty="0" smtClean="0">
                      <a:latin typeface="Arial" pitchFamily="34" charset="0"/>
                      <a:cs typeface="Arial" pitchFamily="34" charset="0"/>
                    </a:rPr>
                    <a:t>60</a:t>
                  </a:r>
                  <a:endParaRPr lang="ru-RU" sz="1600" dirty="0"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10" name="Прямоугольник 9"/>
                <p:cNvSpPr/>
                <p:nvPr/>
              </p:nvSpPr>
              <p:spPr>
                <a:xfrm>
                  <a:off x="4257679" y="4292142"/>
                  <a:ext cx="485768" cy="28575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/>
                <a:lstStyle/>
                <a:p>
                  <a:pPr algn="ctr"/>
                  <a:r>
                    <a:rPr lang="ru-RU" sz="1600" dirty="0" smtClean="0">
                      <a:latin typeface="Arial" pitchFamily="34" charset="0"/>
                      <a:cs typeface="Arial" pitchFamily="34" charset="0"/>
                    </a:rPr>
                    <a:t>70</a:t>
                  </a:r>
                  <a:endParaRPr lang="ru-RU" sz="1600" dirty="0"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11" name="Прямоугольник 10"/>
                <p:cNvSpPr/>
                <p:nvPr/>
              </p:nvSpPr>
              <p:spPr>
                <a:xfrm>
                  <a:off x="4743458" y="4292142"/>
                  <a:ext cx="485768" cy="28575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/>
                <a:lstStyle/>
                <a:p>
                  <a:pPr algn="ctr"/>
                  <a:r>
                    <a:rPr lang="ru-RU" sz="1600" dirty="0" smtClean="0">
                      <a:latin typeface="Arial" pitchFamily="34" charset="0"/>
                      <a:cs typeface="Arial" pitchFamily="34" charset="0"/>
                    </a:rPr>
                    <a:t>80</a:t>
                  </a:r>
                  <a:endParaRPr lang="ru-RU" sz="1600" dirty="0"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12" name="Прямоугольник 11"/>
                <p:cNvSpPr/>
                <p:nvPr/>
              </p:nvSpPr>
              <p:spPr>
                <a:xfrm>
                  <a:off x="5229237" y="4292142"/>
                  <a:ext cx="485768" cy="28575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/>
                <a:lstStyle/>
                <a:p>
                  <a:pPr algn="ctr"/>
                  <a:r>
                    <a:rPr lang="ru-RU" sz="1600" dirty="0" smtClean="0">
                      <a:latin typeface="Arial" pitchFamily="34" charset="0"/>
                      <a:cs typeface="Arial" pitchFamily="34" charset="0"/>
                    </a:rPr>
                    <a:t>90</a:t>
                  </a:r>
                  <a:endParaRPr lang="ru-RU" sz="1600" dirty="0"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13" name="Прямоугольник 12"/>
                <p:cNvSpPr/>
                <p:nvPr/>
              </p:nvSpPr>
              <p:spPr>
                <a:xfrm>
                  <a:off x="5715016" y="4292142"/>
                  <a:ext cx="485768" cy="28575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/>
                <a:lstStyle/>
                <a:p>
                  <a:pPr algn="ctr"/>
                  <a:r>
                    <a:rPr lang="ru-RU" sz="1600" dirty="0" smtClean="0">
                      <a:latin typeface="Arial" pitchFamily="34" charset="0"/>
                      <a:cs typeface="Arial" pitchFamily="34" charset="0"/>
                    </a:rPr>
                    <a:t>100</a:t>
                  </a:r>
                  <a:endParaRPr lang="ru-RU" sz="1600" dirty="0"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14" name="Прямоугольник 13"/>
                <p:cNvSpPr/>
                <p:nvPr/>
              </p:nvSpPr>
              <p:spPr>
                <a:xfrm>
                  <a:off x="6200795" y="4292142"/>
                  <a:ext cx="485768" cy="28575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/>
                <a:lstStyle/>
                <a:p>
                  <a:pPr algn="ctr"/>
                  <a:r>
                    <a:rPr lang="ru-RU" sz="1600" dirty="0" smtClean="0">
                      <a:latin typeface="Arial" pitchFamily="34" charset="0"/>
                      <a:cs typeface="Arial" pitchFamily="34" charset="0"/>
                    </a:rPr>
                    <a:t>110</a:t>
                  </a:r>
                  <a:endParaRPr lang="ru-RU" sz="1600" dirty="0"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15" name="Прямоугольник 14"/>
                <p:cNvSpPr/>
                <p:nvPr/>
              </p:nvSpPr>
              <p:spPr>
                <a:xfrm>
                  <a:off x="6686574" y="4292142"/>
                  <a:ext cx="485768" cy="28575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/>
                <a:lstStyle/>
                <a:p>
                  <a:pPr algn="ctr"/>
                  <a:r>
                    <a:rPr lang="ru-RU" sz="1600" dirty="0" smtClean="0">
                      <a:latin typeface="Arial" pitchFamily="34" charset="0"/>
                      <a:cs typeface="Arial" pitchFamily="34" charset="0"/>
                    </a:rPr>
                    <a:t>120</a:t>
                  </a:r>
                  <a:endParaRPr lang="ru-RU" sz="1600" dirty="0"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16" name="Прямоугольник 15"/>
                <p:cNvSpPr/>
                <p:nvPr/>
              </p:nvSpPr>
              <p:spPr>
                <a:xfrm>
                  <a:off x="7172353" y="4292142"/>
                  <a:ext cx="485768" cy="28575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/>
                <a:lstStyle/>
                <a:p>
                  <a:pPr algn="ctr"/>
                  <a:r>
                    <a:rPr lang="ru-RU" sz="1600" dirty="0" smtClean="0">
                      <a:latin typeface="Arial" pitchFamily="34" charset="0"/>
                      <a:cs typeface="Arial" pitchFamily="34" charset="0"/>
                    </a:rPr>
                    <a:t>130</a:t>
                  </a:r>
                  <a:endParaRPr lang="ru-RU" sz="1600" dirty="0"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17" name="Прямоугольник 16"/>
                <p:cNvSpPr/>
                <p:nvPr/>
              </p:nvSpPr>
              <p:spPr>
                <a:xfrm>
                  <a:off x="7658132" y="4292142"/>
                  <a:ext cx="485768" cy="28575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/>
                <a:lstStyle/>
                <a:p>
                  <a:pPr algn="ctr"/>
                  <a:r>
                    <a:rPr lang="ru-RU" sz="1600" dirty="0" smtClean="0">
                      <a:latin typeface="Arial" pitchFamily="34" charset="0"/>
                      <a:cs typeface="Arial" pitchFamily="34" charset="0"/>
                    </a:rPr>
                    <a:t>140</a:t>
                  </a:r>
                  <a:endParaRPr lang="ru-RU" sz="1600" dirty="0">
                    <a:latin typeface="Arial" pitchFamily="34" charset="0"/>
                    <a:cs typeface="Arial" pitchFamily="34" charset="0"/>
                  </a:endParaRPr>
                </a:p>
              </p:txBody>
            </p:sp>
            <p:cxnSp>
              <p:nvCxnSpPr>
                <p:cNvPr id="83" name="Прямая соединительная линия 82"/>
                <p:cNvCxnSpPr/>
                <p:nvPr/>
              </p:nvCxnSpPr>
              <p:spPr>
                <a:xfrm rot="16200000" flipH="1">
                  <a:off x="1512934" y="4215380"/>
                  <a:ext cx="144000" cy="1588"/>
                </a:xfrm>
                <a:prstGeom prst="line">
                  <a:avLst/>
                </a:prstGeom>
                <a:ln w="19050">
                  <a:solidFill>
                    <a:srgbClr val="FFFFF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6" name="Прямая соединительная линия 85"/>
                <p:cNvCxnSpPr/>
                <p:nvPr/>
              </p:nvCxnSpPr>
              <p:spPr>
                <a:xfrm rot="16200000" flipH="1">
                  <a:off x="1998713" y="4215380"/>
                  <a:ext cx="144000" cy="1588"/>
                </a:xfrm>
                <a:prstGeom prst="line">
                  <a:avLst/>
                </a:prstGeom>
                <a:ln w="19050">
                  <a:solidFill>
                    <a:srgbClr val="FFFFF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9" name="Прямая соединительная линия 88"/>
                <p:cNvCxnSpPr/>
                <p:nvPr/>
              </p:nvCxnSpPr>
              <p:spPr>
                <a:xfrm rot="16200000" flipH="1">
                  <a:off x="7828061" y="4215380"/>
                  <a:ext cx="144000" cy="1588"/>
                </a:xfrm>
                <a:prstGeom prst="line">
                  <a:avLst/>
                </a:prstGeom>
                <a:ln w="19050">
                  <a:solidFill>
                    <a:srgbClr val="FFFFF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2" name="Прямая соединительная линия 91"/>
                <p:cNvCxnSpPr/>
                <p:nvPr/>
              </p:nvCxnSpPr>
              <p:spPr>
                <a:xfrm rot="16200000" flipH="1">
                  <a:off x="2484492" y="4215380"/>
                  <a:ext cx="144000" cy="1588"/>
                </a:xfrm>
                <a:prstGeom prst="line">
                  <a:avLst/>
                </a:prstGeom>
                <a:ln w="19050">
                  <a:solidFill>
                    <a:srgbClr val="FFFFF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3" name="Прямая соединительная линия 92"/>
                <p:cNvCxnSpPr/>
                <p:nvPr/>
              </p:nvCxnSpPr>
              <p:spPr>
                <a:xfrm rot="16200000" flipH="1">
                  <a:off x="2970271" y="4215380"/>
                  <a:ext cx="144000" cy="1588"/>
                </a:xfrm>
                <a:prstGeom prst="line">
                  <a:avLst/>
                </a:prstGeom>
                <a:ln w="19050">
                  <a:solidFill>
                    <a:srgbClr val="FFFFF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4" name="Прямая соединительная линия 93"/>
                <p:cNvCxnSpPr/>
                <p:nvPr/>
              </p:nvCxnSpPr>
              <p:spPr>
                <a:xfrm rot="16200000" flipH="1">
                  <a:off x="3456050" y="4215380"/>
                  <a:ext cx="144000" cy="1588"/>
                </a:xfrm>
                <a:prstGeom prst="line">
                  <a:avLst/>
                </a:prstGeom>
                <a:ln w="19050">
                  <a:solidFill>
                    <a:srgbClr val="FFFFF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5" name="Прямая соединительная линия 94"/>
                <p:cNvCxnSpPr/>
                <p:nvPr/>
              </p:nvCxnSpPr>
              <p:spPr>
                <a:xfrm rot="16200000" flipH="1">
                  <a:off x="3941829" y="4215380"/>
                  <a:ext cx="144000" cy="1588"/>
                </a:xfrm>
                <a:prstGeom prst="line">
                  <a:avLst/>
                </a:prstGeom>
                <a:ln w="19050">
                  <a:solidFill>
                    <a:srgbClr val="FFFFF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6" name="Прямая соединительная линия 95"/>
                <p:cNvCxnSpPr/>
                <p:nvPr/>
              </p:nvCxnSpPr>
              <p:spPr>
                <a:xfrm rot="16200000" flipH="1">
                  <a:off x="4427608" y="4215380"/>
                  <a:ext cx="144000" cy="1588"/>
                </a:xfrm>
                <a:prstGeom prst="line">
                  <a:avLst/>
                </a:prstGeom>
                <a:ln w="19050">
                  <a:solidFill>
                    <a:srgbClr val="FFFFF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7" name="Прямая соединительная линия 96"/>
                <p:cNvCxnSpPr/>
                <p:nvPr/>
              </p:nvCxnSpPr>
              <p:spPr>
                <a:xfrm rot="16200000" flipH="1">
                  <a:off x="4913387" y="4215380"/>
                  <a:ext cx="144000" cy="1588"/>
                </a:xfrm>
                <a:prstGeom prst="line">
                  <a:avLst/>
                </a:prstGeom>
                <a:ln w="19050">
                  <a:solidFill>
                    <a:srgbClr val="FFFFF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8" name="Прямая соединительная линия 97"/>
                <p:cNvCxnSpPr/>
                <p:nvPr/>
              </p:nvCxnSpPr>
              <p:spPr>
                <a:xfrm rot="16200000" flipH="1">
                  <a:off x="5399166" y="4215380"/>
                  <a:ext cx="144000" cy="1588"/>
                </a:xfrm>
                <a:prstGeom prst="line">
                  <a:avLst/>
                </a:prstGeom>
                <a:ln w="19050">
                  <a:solidFill>
                    <a:srgbClr val="FFFFF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9" name="Прямая соединительная линия 98"/>
                <p:cNvCxnSpPr/>
                <p:nvPr/>
              </p:nvCxnSpPr>
              <p:spPr>
                <a:xfrm rot="16200000" flipH="1">
                  <a:off x="5884945" y="4215380"/>
                  <a:ext cx="144000" cy="1588"/>
                </a:xfrm>
                <a:prstGeom prst="line">
                  <a:avLst/>
                </a:prstGeom>
                <a:ln w="19050">
                  <a:solidFill>
                    <a:srgbClr val="FFFFF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0" name="Прямая соединительная линия 99"/>
                <p:cNvCxnSpPr/>
                <p:nvPr/>
              </p:nvCxnSpPr>
              <p:spPr>
                <a:xfrm rot="16200000" flipH="1">
                  <a:off x="6370724" y="4215380"/>
                  <a:ext cx="144000" cy="1588"/>
                </a:xfrm>
                <a:prstGeom prst="line">
                  <a:avLst/>
                </a:prstGeom>
                <a:ln w="19050">
                  <a:solidFill>
                    <a:srgbClr val="FFFFF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1" name="Прямая соединительная линия 100"/>
                <p:cNvCxnSpPr/>
                <p:nvPr/>
              </p:nvCxnSpPr>
              <p:spPr>
                <a:xfrm rot="16200000" flipH="1">
                  <a:off x="6856503" y="4215380"/>
                  <a:ext cx="144000" cy="1588"/>
                </a:xfrm>
                <a:prstGeom prst="line">
                  <a:avLst/>
                </a:prstGeom>
                <a:ln w="19050">
                  <a:solidFill>
                    <a:srgbClr val="FFFFF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2" name="Прямая соединительная линия 101"/>
                <p:cNvCxnSpPr/>
                <p:nvPr/>
              </p:nvCxnSpPr>
              <p:spPr>
                <a:xfrm rot="16200000" flipH="1">
                  <a:off x="7342282" y="4215380"/>
                  <a:ext cx="144000" cy="1588"/>
                </a:xfrm>
                <a:prstGeom prst="line">
                  <a:avLst/>
                </a:prstGeom>
                <a:ln w="19050">
                  <a:solidFill>
                    <a:srgbClr val="FFFFF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04" name="Прямоугольник 103"/>
                <p:cNvSpPr/>
                <p:nvPr/>
              </p:nvSpPr>
              <p:spPr>
                <a:xfrm>
                  <a:off x="857224" y="4292142"/>
                  <a:ext cx="485768" cy="28575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/>
                <a:lstStyle/>
                <a:p>
                  <a:pPr algn="ctr"/>
                  <a:r>
                    <a:rPr lang="ru-RU" sz="1600" dirty="0" smtClean="0">
                      <a:latin typeface="Arial" pitchFamily="34" charset="0"/>
                      <a:cs typeface="Arial" pitchFamily="34" charset="0"/>
                    </a:rPr>
                    <a:t>0</a:t>
                  </a:r>
                  <a:endParaRPr lang="ru-RU" sz="1600" dirty="0">
                    <a:latin typeface="Arial" pitchFamily="34" charset="0"/>
                    <a:cs typeface="Arial" pitchFamily="34" charset="0"/>
                  </a:endParaRPr>
                </a:p>
              </p:txBody>
            </p:sp>
            <p:cxnSp>
              <p:nvCxnSpPr>
                <p:cNvPr id="105" name="Прямая соединительная линия 104"/>
                <p:cNvCxnSpPr/>
                <p:nvPr/>
              </p:nvCxnSpPr>
              <p:spPr>
                <a:xfrm rot="16200000" flipH="1">
                  <a:off x="955153" y="4143380"/>
                  <a:ext cx="288000" cy="1588"/>
                </a:xfrm>
                <a:prstGeom prst="line">
                  <a:avLst/>
                </a:prstGeom>
                <a:ln w="19050">
                  <a:solidFill>
                    <a:srgbClr val="FFFFF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34" name="Прямоугольник 133"/>
                <p:cNvSpPr/>
                <p:nvPr/>
              </p:nvSpPr>
              <p:spPr>
                <a:xfrm rot="18737482">
                  <a:off x="7963874" y="4221202"/>
                  <a:ext cx="507986" cy="273254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/>
                <a:lstStyle/>
                <a:p>
                  <a:pPr algn="ctr"/>
                  <a:r>
                    <a:rPr lang="ru-RU" sz="1600" dirty="0" smtClean="0">
                      <a:latin typeface="Arial" pitchFamily="34" charset="0"/>
                      <a:cs typeface="Arial" pitchFamily="34" charset="0"/>
                    </a:rPr>
                    <a:t>дБ</a:t>
                  </a:r>
                  <a:endParaRPr lang="ru-RU" sz="1600" dirty="0"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135" name="Прямоугольник 134"/>
                <p:cNvSpPr/>
                <p:nvPr/>
              </p:nvSpPr>
              <p:spPr>
                <a:xfrm rot="2805641">
                  <a:off x="7973746" y="3798223"/>
                  <a:ext cx="507986" cy="273254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/>
                <a:lstStyle/>
                <a:p>
                  <a:pPr algn="ctr"/>
                  <a:r>
                    <a:rPr lang="ru-RU" sz="1600" dirty="0" smtClean="0">
                      <a:latin typeface="Arial" pitchFamily="34" charset="0"/>
                      <a:cs typeface="Arial" pitchFamily="34" charset="0"/>
                    </a:rPr>
                    <a:t>мкПа</a:t>
                  </a:r>
                  <a:endParaRPr lang="ru-RU" sz="1600" dirty="0">
                    <a:latin typeface="Arial" pitchFamily="34" charset="0"/>
                    <a:cs typeface="Arial" pitchFamily="34" charset="0"/>
                  </a:endParaRPr>
                </a:p>
              </p:txBody>
            </p:sp>
          </p:grpSp>
          <p:sp>
            <p:nvSpPr>
              <p:cNvPr id="106" name="Прямоугольник 105"/>
              <p:cNvSpPr/>
              <p:nvPr/>
            </p:nvSpPr>
            <p:spPr>
              <a:xfrm>
                <a:off x="2545099" y="3714752"/>
                <a:ext cx="972000" cy="285752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36000" bIns="0" rtlCol="0" anchor="ctr"/>
              <a:lstStyle/>
              <a:p>
                <a:pPr algn="ctr"/>
                <a:r>
                  <a:rPr lang="ru-RU" sz="1200" dirty="0" smtClean="0">
                    <a:latin typeface="Arial" pitchFamily="34" charset="0"/>
                    <a:cs typeface="Arial" pitchFamily="34" charset="0"/>
                  </a:rPr>
                  <a:t>1 000</a:t>
                </a:r>
                <a:endParaRPr lang="ru-RU" sz="1200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07" name="Прямоугольник 106"/>
              <p:cNvSpPr/>
              <p:nvPr/>
            </p:nvSpPr>
            <p:spPr>
              <a:xfrm>
                <a:off x="3513322" y="3714752"/>
                <a:ext cx="972000" cy="285752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36000" bIns="0" rtlCol="0" anchor="ctr"/>
              <a:lstStyle/>
              <a:p>
                <a:pPr algn="ctr"/>
                <a:r>
                  <a:rPr lang="ru-RU" sz="1200" dirty="0" smtClean="0">
                    <a:latin typeface="Arial" pitchFamily="34" charset="0"/>
                    <a:cs typeface="Arial" pitchFamily="34" charset="0"/>
                  </a:rPr>
                  <a:t>10 000</a:t>
                </a:r>
                <a:endParaRPr lang="ru-RU" sz="1200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08" name="Прямоугольник 107"/>
              <p:cNvSpPr/>
              <p:nvPr/>
            </p:nvSpPr>
            <p:spPr>
              <a:xfrm>
                <a:off x="4481545" y="3714752"/>
                <a:ext cx="972000" cy="285752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36000" bIns="0" rtlCol="0" anchor="ctr"/>
              <a:lstStyle/>
              <a:p>
                <a:pPr algn="ctr"/>
                <a:r>
                  <a:rPr lang="ru-RU" sz="1200" dirty="0" smtClean="0">
                    <a:latin typeface="Arial" pitchFamily="34" charset="0"/>
                    <a:cs typeface="Arial" pitchFamily="34" charset="0"/>
                  </a:rPr>
                  <a:t>100 000</a:t>
                </a:r>
                <a:endParaRPr lang="ru-RU" sz="1200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09" name="Прямоугольник 108"/>
              <p:cNvSpPr/>
              <p:nvPr/>
            </p:nvSpPr>
            <p:spPr>
              <a:xfrm>
                <a:off x="5449768" y="3714752"/>
                <a:ext cx="972000" cy="285752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36000" bIns="0" rtlCol="0" anchor="ctr"/>
              <a:lstStyle/>
              <a:p>
                <a:pPr algn="ctr"/>
                <a:r>
                  <a:rPr lang="ru-RU" sz="1200" dirty="0" smtClean="0">
                    <a:latin typeface="Arial" pitchFamily="34" charset="0"/>
                    <a:cs typeface="Arial" pitchFamily="34" charset="0"/>
                  </a:rPr>
                  <a:t>1 000 000</a:t>
                </a:r>
                <a:endParaRPr lang="ru-RU" sz="1200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10" name="Прямоугольник 109"/>
              <p:cNvSpPr/>
              <p:nvPr/>
            </p:nvSpPr>
            <p:spPr>
              <a:xfrm>
                <a:off x="6417991" y="3714752"/>
                <a:ext cx="972000" cy="285752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36000" bIns="0" rtlCol="0" anchor="ctr"/>
              <a:lstStyle/>
              <a:p>
                <a:pPr algn="ctr"/>
                <a:r>
                  <a:rPr lang="ru-RU" sz="1200" dirty="0" smtClean="0">
                    <a:latin typeface="Arial" pitchFamily="34" charset="0"/>
                    <a:cs typeface="Arial" pitchFamily="34" charset="0"/>
                  </a:rPr>
                  <a:t>10 000 000</a:t>
                </a:r>
                <a:endParaRPr lang="ru-RU" sz="1200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11" name="Прямоугольник 110"/>
              <p:cNvSpPr/>
              <p:nvPr/>
            </p:nvSpPr>
            <p:spPr>
              <a:xfrm>
                <a:off x="7266198" y="3714752"/>
                <a:ext cx="1186314" cy="285752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36000" bIns="0" rtlCol="0" anchor="ctr"/>
              <a:lstStyle/>
              <a:p>
                <a:pPr algn="ctr"/>
                <a:r>
                  <a:rPr lang="ru-RU" sz="1200" dirty="0" smtClean="0">
                    <a:latin typeface="Arial" pitchFamily="34" charset="0"/>
                    <a:cs typeface="Arial" pitchFamily="34" charset="0"/>
                  </a:rPr>
                  <a:t>100 000 000</a:t>
                </a:r>
                <a:endParaRPr lang="ru-RU" sz="1200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12" name="Прямоугольник 111"/>
              <p:cNvSpPr/>
              <p:nvPr/>
            </p:nvSpPr>
            <p:spPr>
              <a:xfrm>
                <a:off x="1737850" y="3714752"/>
                <a:ext cx="686248" cy="285752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36000" bIns="0" rtlCol="0" anchor="ctr"/>
              <a:lstStyle/>
              <a:p>
                <a:pPr algn="ctr"/>
                <a:r>
                  <a:rPr lang="ru-RU" sz="1200" dirty="0" smtClean="0">
                    <a:latin typeface="Arial" pitchFamily="34" charset="0"/>
                    <a:cs typeface="Arial" pitchFamily="34" charset="0"/>
                  </a:rPr>
                  <a:t>100</a:t>
                </a:r>
                <a:endParaRPr lang="ru-RU" sz="1200" dirty="0">
                  <a:latin typeface="Arial" pitchFamily="34" charset="0"/>
                  <a:cs typeface="Arial" pitchFamily="34" charset="0"/>
                </a:endParaRPr>
              </a:p>
            </p:txBody>
          </p:sp>
          <p:cxnSp>
            <p:nvCxnSpPr>
              <p:cNvPr id="124" name="Прямая соединительная линия 123"/>
              <p:cNvCxnSpPr/>
              <p:nvPr/>
            </p:nvCxnSpPr>
            <p:spPr>
              <a:xfrm rot="5400000">
                <a:off x="2000464" y="4070586"/>
                <a:ext cx="144000" cy="1588"/>
              </a:xfrm>
              <a:prstGeom prst="line">
                <a:avLst/>
              </a:prstGeom>
              <a:ln w="19050">
                <a:solidFill>
                  <a:srgbClr val="FFFF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5" name="Прямая соединительная линия 124"/>
              <p:cNvCxnSpPr/>
              <p:nvPr/>
            </p:nvCxnSpPr>
            <p:spPr>
              <a:xfrm rot="5400000">
                <a:off x="6821204" y="4070586"/>
                <a:ext cx="144000" cy="1588"/>
              </a:xfrm>
              <a:prstGeom prst="line">
                <a:avLst/>
              </a:prstGeom>
              <a:ln w="19050">
                <a:solidFill>
                  <a:srgbClr val="FFFF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6" name="Прямая соединительная линия 125"/>
              <p:cNvCxnSpPr/>
              <p:nvPr/>
            </p:nvCxnSpPr>
            <p:spPr>
              <a:xfrm rot="5400000">
                <a:off x="2964612" y="4070586"/>
                <a:ext cx="144000" cy="1588"/>
              </a:xfrm>
              <a:prstGeom prst="line">
                <a:avLst/>
              </a:prstGeom>
              <a:ln w="19050">
                <a:solidFill>
                  <a:srgbClr val="FFFF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7" name="Прямая соединительная линия 126"/>
              <p:cNvCxnSpPr/>
              <p:nvPr/>
            </p:nvCxnSpPr>
            <p:spPr>
              <a:xfrm rot="5400000">
                <a:off x="7785354" y="4070586"/>
                <a:ext cx="144000" cy="1588"/>
              </a:xfrm>
              <a:prstGeom prst="line">
                <a:avLst/>
              </a:prstGeom>
              <a:ln w="19050">
                <a:solidFill>
                  <a:srgbClr val="FFFF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9" name="Прямая соединительная линия 128"/>
              <p:cNvCxnSpPr/>
              <p:nvPr/>
            </p:nvCxnSpPr>
            <p:spPr>
              <a:xfrm rot="5400000">
                <a:off x="5857056" y="4070586"/>
                <a:ext cx="144000" cy="1588"/>
              </a:xfrm>
              <a:prstGeom prst="line">
                <a:avLst/>
              </a:prstGeom>
              <a:ln w="19050">
                <a:solidFill>
                  <a:srgbClr val="FFFF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0" name="Прямая соединительная линия 129"/>
              <p:cNvCxnSpPr/>
              <p:nvPr/>
            </p:nvCxnSpPr>
            <p:spPr>
              <a:xfrm rot="5400000">
                <a:off x="3928760" y="4070586"/>
                <a:ext cx="144000" cy="1588"/>
              </a:xfrm>
              <a:prstGeom prst="line">
                <a:avLst/>
              </a:prstGeom>
              <a:ln w="19050">
                <a:solidFill>
                  <a:srgbClr val="FFFF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1" name="Прямая соединительная линия 130"/>
              <p:cNvCxnSpPr/>
              <p:nvPr/>
            </p:nvCxnSpPr>
            <p:spPr>
              <a:xfrm rot="5400000">
                <a:off x="4892908" y="4070586"/>
                <a:ext cx="144000" cy="1588"/>
              </a:xfrm>
              <a:prstGeom prst="line">
                <a:avLst/>
              </a:prstGeom>
              <a:ln w="19050">
                <a:solidFill>
                  <a:srgbClr val="FFFF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32" name="Прямоугольник 131"/>
              <p:cNvSpPr/>
              <p:nvPr/>
            </p:nvSpPr>
            <p:spPr>
              <a:xfrm>
                <a:off x="1237274" y="3714752"/>
                <a:ext cx="333820" cy="285752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36000" bIns="0" rtlCol="0" anchor="ctr"/>
              <a:lstStyle/>
              <a:p>
                <a:pPr algn="ctr"/>
                <a:r>
                  <a:rPr lang="ru-RU" sz="1200" dirty="0" smtClean="0">
                    <a:latin typeface="Arial" pitchFamily="34" charset="0"/>
                    <a:cs typeface="Arial" pitchFamily="34" charset="0"/>
                  </a:rPr>
                  <a:t>20</a:t>
                </a:r>
                <a:endParaRPr lang="ru-RU" sz="1200" dirty="0"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grpSp>
        <p:nvGrpSpPr>
          <p:cNvPr id="103" name="Группа 102"/>
          <p:cNvGrpSpPr/>
          <p:nvPr/>
        </p:nvGrpSpPr>
        <p:grpSpPr>
          <a:xfrm>
            <a:off x="6740540" y="1357298"/>
            <a:ext cx="1928826" cy="1785950"/>
            <a:chOff x="6715140" y="1428736"/>
            <a:chExt cx="1928826" cy="1785950"/>
          </a:xfrm>
        </p:grpSpPr>
        <p:sp>
          <p:nvSpPr>
            <p:cNvPr id="172" name="Равнобедренный треугольник 171"/>
            <p:cNvSpPr/>
            <p:nvPr/>
          </p:nvSpPr>
          <p:spPr>
            <a:xfrm flipV="1">
              <a:off x="7000892" y="3000372"/>
              <a:ext cx="357190" cy="214314"/>
            </a:xfrm>
            <a:prstGeom prst="triangle">
              <a:avLst/>
            </a:prstGeom>
            <a:gradFill>
              <a:gsLst>
                <a:gs pos="0">
                  <a:schemeClr val="bg1"/>
                </a:gs>
                <a:gs pos="100000">
                  <a:schemeClr val="accent6"/>
                </a:gs>
              </a:gsLst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0" name="Прямоугольник 159"/>
            <p:cNvSpPr/>
            <p:nvPr/>
          </p:nvSpPr>
          <p:spPr>
            <a:xfrm>
              <a:off x="6715140" y="1428736"/>
              <a:ext cx="1928826" cy="1643074"/>
            </a:xfrm>
            <a:prstGeom prst="rect">
              <a:avLst/>
            </a:prstGeom>
            <a:gradFill flip="none" rotWithShape="1">
              <a:gsLst>
                <a:gs pos="0">
                  <a:schemeClr val="bg1"/>
                </a:gs>
                <a:gs pos="100000">
                  <a:schemeClr val="accent6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50800" dist="38100" dir="18900000" algn="b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72000" tIns="72000" rIns="36000" bIns="36000" rtlCol="0" anchor="t" anchorCtr="0"/>
            <a:lstStyle/>
            <a:p>
              <a:r>
                <a:rPr lang="ru-RU" sz="1400" dirty="0" smtClean="0"/>
                <a:t>ФЕЙЕРВЕРК</a:t>
              </a:r>
              <a:endParaRPr lang="ru-RU" sz="1400" dirty="0"/>
            </a:p>
          </p:txBody>
        </p:sp>
        <p:pic>
          <p:nvPicPr>
            <p:cNvPr id="3133" name="Picture 61" descr="C:\Documents and Settings\Администратор.HOME-FDD52612A3\Рабочий стол\Ирина_Раб стол\10-16\Fireworks-PNG-Clipart.png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6858016" y="1643050"/>
              <a:ext cx="1684097" cy="928694"/>
            </a:xfrm>
            <a:prstGeom prst="rect">
              <a:avLst/>
            </a:prstGeom>
            <a:noFill/>
          </p:spPr>
        </p:pic>
        <p:pic>
          <p:nvPicPr>
            <p:cNvPr id="176" name="Picture 3" descr="C:\Documents and Settings\Администратор.HOME-FDD52612A3\Рабочий стол\Ирина_Раб стол\10-16\Копия City-Landmarks-Silhouette.png"/>
            <p:cNvPicPr>
              <a:picLocks noChangeAspect="1" noChangeArrowheads="1"/>
            </p:cNvPicPr>
            <p:nvPr/>
          </p:nvPicPr>
          <p:blipFill>
            <a:blip r:embed="rId3"/>
            <a:srcRect r="721"/>
            <a:stretch>
              <a:fillRect/>
            </a:stretch>
          </p:blipFill>
          <p:spPr bwMode="auto">
            <a:xfrm>
              <a:off x="6720653" y="2071678"/>
              <a:ext cx="1923313" cy="990006"/>
            </a:xfrm>
            <a:prstGeom prst="rect">
              <a:avLst/>
            </a:prstGeom>
            <a:noFill/>
          </p:spPr>
        </p:pic>
      </p:grpSp>
      <p:grpSp>
        <p:nvGrpSpPr>
          <p:cNvPr id="91" name="Группа 90"/>
          <p:cNvGrpSpPr/>
          <p:nvPr/>
        </p:nvGrpSpPr>
        <p:grpSpPr>
          <a:xfrm>
            <a:off x="4740276" y="4286256"/>
            <a:ext cx="1928826" cy="1785950"/>
            <a:chOff x="4714876" y="4357694"/>
            <a:chExt cx="1928826" cy="1785950"/>
          </a:xfrm>
        </p:grpSpPr>
        <p:sp>
          <p:nvSpPr>
            <p:cNvPr id="168" name="Равнобедренный треугольник 167"/>
            <p:cNvSpPr/>
            <p:nvPr/>
          </p:nvSpPr>
          <p:spPr>
            <a:xfrm>
              <a:off x="6215074" y="4357694"/>
              <a:ext cx="357190" cy="214314"/>
            </a:xfrm>
            <a:prstGeom prst="triangle">
              <a:avLst/>
            </a:prstGeom>
            <a:gradFill>
              <a:gsLst>
                <a:gs pos="0">
                  <a:schemeClr val="bg1"/>
                </a:gs>
                <a:gs pos="100000">
                  <a:srgbClr val="F7DB8D"/>
                </a:gs>
              </a:gsLst>
            </a:gradFill>
            <a:ln>
              <a:noFill/>
            </a:ln>
            <a:effectLst>
              <a:outerShdw blurRad="50800" dist="38100" dir="18900000" algn="b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" name="Прямоугольник 163"/>
            <p:cNvSpPr/>
            <p:nvPr/>
          </p:nvSpPr>
          <p:spPr>
            <a:xfrm>
              <a:off x="4714876" y="4500570"/>
              <a:ext cx="1928826" cy="1643074"/>
            </a:xfrm>
            <a:prstGeom prst="rect">
              <a:avLst/>
            </a:prstGeom>
            <a:gradFill flip="none" rotWithShape="1">
              <a:gsLst>
                <a:gs pos="0">
                  <a:schemeClr val="bg1"/>
                </a:gs>
                <a:gs pos="100000">
                  <a:srgbClr val="F7DB8D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72000" tIns="72000" rIns="36000" bIns="36000" rtlCol="0" anchor="t" anchorCtr="0"/>
            <a:lstStyle/>
            <a:p>
              <a:r>
                <a:rPr lang="ru-RU" sz="1400" dirty="0" smtClean="0"/>
                <a:t>ДИСКОТЕКА</a:t>
              </a:r>
              <a:endParaRPr lang="ru-RU" sz="1400" dirty="0"/>
            </a:p>
          </p:txBody>
        </p:sp>
        <p:pic>
          <p:nvPicPr>
            <p:cNvPr id="179" name="Picture 4" descr="C:\Documents and Settings\Администратор.HOME-FDD52612A3\Рабочий стол\Ирина_Раб стол\10-16\didzhey_1600x1200.png"/>
            <p:cNvPicPr>
              <a:picLocks noChangeAspect="1" noChangeArrowheads="1"/>
            </p:cNvPicPr>
            <p:nvPr/>
          </p:nvPicPr>
          <p:blipFill>
            <a:blip r:embed="rId4" cstate="print"/>
            <a:srcRect r="8126" b="186"/>
            <a:stretch>
              <a:fillRect/>
            </a:stretch>
          </p:blipFill>
          <p:spPr bwMode="auto">
            <a:xfrm>
              <a:off x="4714876" y="4572008"/>
              <a:ext cx="1928826" cy="1571636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grpSp>
        <p:nvGrpSpPr>
          <p:cNvPr id="88" name="Группа 87"/>
          <p:cNvGrpSpPr/>
          <p:nvPr/>
        </p:nvGrpSpPr>
        <p:grpSpPr>
          <a:xfrm>
            <a:off x="2740012" y="4286256"/>
            <a:ext cx="1928826" cy="1785950"/>
            <a:chOff x="2714612" y="4357694"/>
            <a:chExt cx="1928826" cy="1785950"/>
          </a:xfrm>
        </p:grpSpPr>
        <p:sp>
          <p:nvSpPr>
            <p:cNvPr id="167" name="Равнобедренный треугольник 166"/>
            <p:cNvSpPr/>
            <p:nvPr/>
          </p:nvSpPr>
          <p:spPr>
            <a:xfrm>
              <a:off x="3668706" y="4357694"/>
              <a:ext cx="357190" cy="214314"/>
            </a:xfrm>
            <a:prstGeom prst="triangle">
              <a:avLst/>
            </a:prstGeom>
            <a:solidFill>
              <a:srgbClr val="ECF8B2"/>
            </a:solidFill>
            <a:ln>
              <a:noFill/>
            </a:ln>
            <a:effectLst>
              <a:outerShdw blurRad="50800" dist="38100" dir="18900000" algn="b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3" name="Прямоугольник 162"/>
            <p:cNvSpPr/>
            <p:nvPr/>
          </p:nvSpPr>
          <p:spPr>
            <a:xfrm>
              <a:off x="2714612" y="4500570"/>
              <a:ext cx="1928826" cy="1643074"/>
            </a:xfrm>
            <a:prstGeom prst="rect">
              <a:avLst/>
            </a:prstGeom>
            <a:gradFill flip="none" rotWithShape="1">
              <a:gsLst>
                <a:gs pos="0">
                  <a:schemeClr val="bg1"/>
                </a:gs>
                <a:gs pos="100000">
                  <a:srgbClr val="ECF8B2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72000" tIns="72000" rIns="36000" bIns="36000" rtlCol="0" anchor="t" anchorCtr="0"/>
            <a:lstStyle/>
            <a:p>
              <a:r>
                <a:rPr lang="ru-RU" sz="1400" dirty="0" smtClean="0"/>
                <a:t>ОФИС</a:t>
              </a:r>
              <a:endParaRPr lang="ru-RU" sz="1400" dirty="0"/>
            </a:p>
          </p:txBody>
        </p:sp>
        <p:pic>
          <p:nvPicPr>
            <p:cNvPr id="3138" name="Picture 66" descr="C:\Documents and Settings\Администратор.HOME-FDD52612A3\Рабочий стол\Ирина_Раб стол\10-16\103621195_large_9.png"/>
            <p:cNvPicPr>
              <a:picLocks noChangeAspect="1" noChangeArrowheads="1"/>
            </p:cNvPicPr>
            <p:nvPr/>
          </p:nvPicPr>
          <p:blipFill>
            <a:blip r:embed="rId5"/>
            <a:srcRect r="16492" b="6234"/>
            <a:stretch>
              <a:fillRect/>
            </a:stretch>
          </p:blipFill>
          <p:spPr bwMode="auto">
            <a:xfrm>
              <a:off x="2714612" y="4808303"/>
              <a:ext cx="1928826" cy="1335341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grpSp>
        <p:nvGrpSpPr>
          <p:cNvPr id="113" name="Группа 112"/>
          <p:cNvGrpSpPr/>
          <p:nvPr/>
        </p:nvGrpSpPr>
        <p:grpSpPr>
          <a:xfrm>
            <a:off x="6740540" y="4286256"/>
            <a:ext cx="1928826" cy="1981214"/>
            <a:chOff x="6715140" y="4357694"/>
            <a:chExt cx="1928826" cy="1981214"/>
          </a:xfrm>
        </p:grpSpPr>
        <p:sp>
          <p:nvSpPr>
            <p:cNvPr id="171" name="Равнобедренный треугольник 170"/>
            <p:cNvSpPr/>
            <p:nvPr/>
          </p:nvSpPr>
          <p:spPr>
            <a:xfrm>
              <a:off x="7786710" y="4357694"/>
              <a:ext cx="357190" cy="214314"/>
            </a:xfrm>
            <a:prstGeom prst="triangle">
              <a:avLst/>
            </a:prstGeom>
            <a:gradFill>
              <a:gsLst>
                <a:gs pos="0">
                  <a:schemeClr val="bg1"/>
                </a:gs>
                <a:gs pos="100000">
                  <a:schemeClr val="accent6"/>
                </a:gs>
              </a:gsLst>
            </a:gradFill>
            <a:ln>
              <a:noFill/>
            </a:ln>
            <a:effectLst>
              <a:outerShdw blurRad="50800" dist="38100" dir="18900000" algn="b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5" name="Прямоугольник 164"/>
            <p:cNvSpPr/>
            <p:nvPr/>
          </p:nvSpPr>
          <p:spPr>
            <a:xfrm>
              <a:off x="6715140" y="4500570"/>
              <a:ext cx="1928826" cy="1643074"/>
            </a:xfrm>
            <a:prstGeom prst="rect">
              <a:avLst/>
            </a:prstGeom>
            <a:gradFill flip="none" rotWithShape="1">
              <a:gsLst>
                <a:gs pos="0">
                  <a:schemeClr val="bg1"/>
                </a:gs>
                <a:gs pos="100000">
                  <a:schemeClr val="accent6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72000" tIns="72000" rIns="36000" bIns="36000" rtlCol="0" anchor="t" anchorCtr="0"/>
            <a:lstStyle/>
            <a:p>
              <a:r>
                <a:rPr lang="ru-RU" sz="1400" dirty="0" smtClean="0"/>
                <a:t>САМОЛЕТ НА ВЗЛЁТЕ</a:t>
              </a:r>
              <a:endParaRPr lang="ru-RU" sz="1400" dirty="0"/>
            </a:p>
          </p:txBody>
        </p:sp>
        <p:pic>
          <p:nvPicPr>
            <p:cNvPr id="3145" name="Picture 73" descr="C:\Documents and Settings\Администратор.HOME-FDD52612A3\Рабочий стол\Ирина_Раб стол\10-16\racing-tire-clipart-race-track-road-images-158006.png"/>
            <p:cNvPicPr>
              <a:picLocks noChangeAspect="1" noChangeArrowheads="1"/>
            </p:cNvPicPr>
            <p:nvPr/>
          </p:nvPicPr>
          <p:blipFill>
            <a:blip r:embed="rId6" cstate="print"/>
            <a:srcRect t="55563" r="3571"/>
            <a:stretch>
              <a:fillRect/>
            </a:stretch>
          </p:blipFill>
          <p:spPr bwMode="auto">
            <a:xfrm flipH="1">
              <a:off x="6715140" y="5695966"/>
              <a:ext cx="1928826" cy="642942"/>
            </a:xfrm>
            <a:prstGeom prst="rect">
              <a:avLst/>
            </a:prstGeom>
            <a:noFill/>
          </p:spPr>
        </p:pic>
        <p:pic>
          <p:nvPicPr>
            <p:cNvPr id="3136" name="Picture 64" descr="C:\Documents and Settings\Администратор.HOME-FDD52612A3\Рабочий стол\Ирина_Раб стол\10-16\Копия 1063079.png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 rot="345132">
              <a:off x="6723248" y="4742869"/>
              <a:ext cx="1847855" cy="1071570"/>
            </a:xfrm>
            <a:prstGeom prst="rect">
              <a:avLst/>
            </a:prstGeom>
            <a:noFill/>
          </p:spPr>
        </p:pic>
      </p:grpSp>
      <p:grpSp>
        <p:nvGrpSpPr>
          <p:cNvPr id="90" name="Группа 89"/>
          <p:cNvGrpSpPr/>
          <p:nvPr/>
        </p:nvGrpSpPr>
        <p:grpSpPr>
          <a:xfrm>
            <a:off x="4740276" y="1357298"/>
            <a:ext cx="1928826" cy="1785950"/>
            <a:chOff x="4714876" y="1428736"/>
            <a:chExt cx="1928826" cy="1785950"/>
          </a:xfrm>
        </p:grpSpPr>
        <p:sp>
          <p:nvSpPr>
            <p:cNvPr id="173" name="Равнобедренный треугольник 172"/>
            <p:cNvSpPr/>
            <p:nvPr/>
          </p:nvSpPr>
          <p:spPr>
            <a:xfrm flipV="1">
              <a:off x="4714876" y="3000372"/>
              <a:ext cx="357190" cy="214314"/>
            </a:xfrm>
            <a:prstGeom prst="triangle">
              <a:avLst/>
            </a:prstGeom>
            <a:gradFill>
              <a:gsLst>
                <a:gs pos="0">
                  <a:schemeClr val="bg1"/>
                </a:gs>
                <a:gs pos="100000">
                  <a:srgbClr val="F7DB8D"/>
                </a:gs>
              </a:gsLst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9" name="Прямоугольник 158"/>
            <p:cNvSpPr/>
            <p:nvPr/>
          </p:nvSpPr>
          <p:spPr>
            <a:xfrm>
              <a:off x="4714876" y="1428736"/>
              <a:ext cx="1928826" cy="1643074"/>
            </a:xfrm>
            <a:prstGeom prst="rect">
              <a:avLst/>
            </a:prstGeom>
            <a:gradFill flip="none" rotWithShape="1">
              <a:gsLst>
                <a:gs pos="0">
                  <a:schemeClr val="bg1"/>
                </a:gs>
                <a:gs pos="100000">
                  <a:srgbClr val="F7DB8D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50800" dist="38100" dir="18900000" algn="b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72000" tIns="72000" rIns="36000" bIns="36000" rtlCol="0" anchor="t" anchorCtr="0"/>
            <a:lstStyle/>
            <a:p>
              <a:r>
                <a:rPr lang="ru-RU" sz="1400" dirty="0" smtClean="0"/>
                <a:t>ГОРОДСКАЯ УЛИЦА</a:t>
              </a:r>
              <a:endParaRPr lang="ru-RU" sz="1400" dirty="0"/>
            </a:p>
          </p:txBody>
        </p:sp>
        <p:pic>
          <p:nvPicPr>
            <p:cNvPr id="3148" name="Picture 76" descr="C:\Documents and Settings\Администратор.HOME-FDD52612A3\Рабочий стол\Ирина_Раб стол\10-16\6872.png"/>
            <p:cNvPicPr>
              <a:picLocks noChangeAspect="1" noChangeArrowheads="1"/>
            </p:cNvPicPr>
            <p:nvPr/>
          </p:nvPicPr>
          <p:blipFill>
            <a:blip r:embed="rId8" cstate="print"/>
            <a:srcRect l="6773" r="3448" b="2422"/>
            <a:stretch>
              <a:fillRect/>
            </a:stretch>
          </p:blipFill>
          <p:spPr bwMode="auto">
            <a:xfrm>
              <a:off x="4740276" y="1647812"/>
              <a:ext cx="1827708" cy="1404000"/>
            </a:xfrm>
            <a:prstGeom prst="rect">
              <a:avLst/>
            </a:prstGeom>
            <a:noFill/>
          </p:spPr>
        </p:pic>
      </p:grpSp>
      <p:grpSp>
        <p:nvGrpSpPr>
          <p:cNvPr id="85" name="Группа 84"/>
          <p:cNvGrpSpPr/>
          <p:nvPr/>
        </p:nvGrpSpPr>
        <p:grpSpPr>
          <a:xfrm>
            <a:off x="739748" y="1357298"/>
            <a:ext cx="1928826" cy="1785950"/>
            <a:chOff x="714348" y="1428736"/>
            <a:chExt cx="1928826" cy="1785950"/>
          </a:xfrm>
        </p:grpSpPr>
        <p:sp>
          <p:nvSpPr>
            <p:cNvPr id="169" name="Равнобедренный треугольник 168"/>
            <p:cNvSpPr/>
            <p:nvPr/>
          </p:nvSpPr>
          <p:spPr>
            <a:xfrm flipV="1">
              <a:off x="2277358" y="3000372"/>
              <a:ext cx="357190" cy="214314"/>
            </a:xfrm>
            <a:prstGeom prst="triangle">
              <a:avLst/>
            </a:prstGeom>
            <a:gradFill>
              <a:gsLst>
                <a:gs pos="0">
                  <a:schemeClr val="bg1"/>
                </a:gs>
                <a:gs pos="100000">
                  <a:srgbClr val="92D050"/>
                </a:gs>
              </a:gsLst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7" name="Прямоугольник 156"/>
            <p:cNvSpPr/>
            <p:nvPr/>
          </p:nvSpPr>
          <p:spPr>
            <a:xfrm>
              <a:off x="714348" y="1428736"/>
              <a:ext cx="1928826" cy="1643074"/>
            </a:xfrm>
            <a:prstGeom prst="rect">
              <a:avLst/>
            </a:prstGeom>
            <a:gradFill flip="none" rotWithShape="1">
              <a:gsLst>
                <a:gs pos="0">
                  <a:schemeClr val="bg1"/>
                </a:gs>
                <a:gs pos="100000">
                  <a:srgbClr val="92D050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50800" dist="38100" dir="18900000" algn="b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72000" tIns="72000" rIns="36000" bIns="36000" rtlCol="0" anchor="t" anchorCtr="0"/>
            <a:lstStyle/>
            <a:p>
              <a:r>
                <a:rPr lang="ru-RU" sz="1400" dirty="0" smtClean="0"/>
                <a:t>СЕЛЬСКАЯ МЕСТНОСТЬ</a:t>
              </a:r>
              <a:endParaRPr lang="ru-RU" sz="1400" dirty="0"/>
            </a:p>
          </p:txBody>
        </p:sp>
        <p:pic>
          <p:nvPicPr>
            <p:cNvPr id="3149" name="Picture 77" descr="C:\Documents and Settings\Администратор.HOME-FDD52612A3\Рабочий стол\Ирина_Раб стол\10-16\327989_html_m53347857.png"/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729085" y="1737426"/>
              <a:ext cx="1860265" cy="1262946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grpSp>
        <p:nvGrpSpPr>
          <p:cNvPr id="84" name="Группа 83"/>
          <p:cNvGrpSpPr/>
          <p:nvPr/>
        </p:nvGrpSpPr>
        <p:grpSpPr>
          <a:xfrm>
            <a:off x="739747" y="4286256"/>
            <a:ext cx="1928827" cy="1785950"/>
            <a:chOff x="714347" y="4357694"/>
            <a:chExt cx="1928827" cy="1785950"/>
          </a:xfrm>
        </p:grpSpPr>
        <p:sp>
          <p:nvSpPr>
            <p:cNvPr id="166" name="Равнобедренный треугольник 165"/>
            <p:cNvSpPr/>
            <p:nvPr/>
          </p:nvSpPr>
          <p:spPr>
            <a:xfrm>
              <a:off x="1428728" y="4357694"/>
              <a:ext cx="357190" cy="214314"/>
            </a:xfrm>
            <a:prstGeom prst="triangle">
              <a:avLst/>
            </a:prstGeom>
            <a:gradFill>
              <a:gsLst>
                <a:gs pos="0">
                  <a:schemeClr val="bg1"/>
                </a:gs>
                <a:gs pos="100000">
                  <a:srgbClr val="92D050"/>
                </a:gs>
              </a:gsLst>
            </a:gradFill>
            <a:ln>
              <a:noFill/>
            </a:ln>
            <a:effectLst>
              <a:outerShdw blurRad="50800" dist="38100" dir="18900000" algn="b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2" name="Прямоугольник 161"/>
            <p:cNvSpPr/>
            <p:nvPr/>
          </p:nvSpPr>
          <p:spPr>
            <a:xfrm>
              <a:off x="714348" y="4500570"/>
              <a:ext cx="1928826" cy="1643074"/>
            </a:xfrm>
            <a:prstGeom prst="rect">
              <a:avLst/>
            </a:prstGeom>
            <a:gradFill flip="none" rotWithShape="1">
              <a:gsLst>
                <a:gs pos="0">
                  <a:schemeClr val="bg1"/>
                </a:gs>
                <a:gs pos="100000">
                  <a:srgbClr val="92D050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72000" tIns="72000" rIns="36000" bIns="36000" rtlCol="0" anchor="t" anchorCtr="0"/>
            <a:lstStyle/>
            <a:p>
              <a:r>
                <a:rPr lang="ru-RU" sz="1400" dirty="0" smtClean="0"/>
                <a:t>ШЕЛЕСТ ЛИСТВЫ</a:t>
              </a:r>
              <a:endParaRPr lang="ru-RU" sz="1400" dirty="0"/>
            </a:p>
          </p:txBody>
        </p:sp>
        <p:pic>
          <p:nvPicPr>
            <p:cNvPr id="3151" name="Picture 79" descr="C:\Documents and Settings\Администратор.HOME-FDD52612A3\Рабочий стол\Ирина_Раб стол\10-16\1393022983-content-3.png"/>
            <p:cNvPicPr>
              <a:picLocks noChangeAspect="1" noChangeArrowheads="1"/>
            </p:cNvPicPr>
            <p:nvPr/>
          </p:nvPicPr>
          <p:blipFill>
            <a:blip r:embed="rId10" cstate="print"/>
            <a:srcRect r="526"/>
            <a:stretch>
              <a:fillRect/>
            </a:stretch>
          </p:blipFill>
          <p:spPr bwMode="auto">
            <a:xfrm>
              <a:off x="714347" y="4786322"/>
              <a:ext cx="1928827" cy="1357322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grpSp>
        <p:nvGrpSpPr>
          <p:cNvPr id="87" name="Группа 86"/>
          <p:cNvGrpSpPr/>
          <p:nvPr/>
        </p:nvGrpSpPr>
        <p:grpSpPr>
          <a:xfrm>
            <a:off x="2740012" y="1357298"/>
            <a:ext cx="1928826" cy="1785950"/>
            <a:chOff x="2714612" y="1428736"/>
            <a:chExt cx="1928826" cy="1785950"/>
          </a:xfrm>
        </p:grpSpPr>
        <p:sp>
          <p:nvSpPr>
            <p:cNvPr id="170" name="Равнобедренный треугольник 169"/>
            <p:cNvSpPr/>
            <p:nvPr/>
          </p:nvSpPr>
          <p:spPr>
            <a:xfrm flipV="1">
              <a:off x="2714612" y="3000372"/>
              <a:ext cx="357190" cy="214314"/>
            </a:xfrm>
            <a:prstGeom prst="triangle">
              <a:avLst/>
            </a:prstGeom>
            <a:gradFill>
              <a:gsLst>
                <a:gs pos="0">
                  <a:schemeClr val="bg1"/>
                </a:gs>
                <a:gs pos="100000">
                  <a:srgbClr val="92D050"/>
                </a:gs>
              </a:gsLst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8" name="Прямоугольник 157"/>
            <p:cNvSpPr/>
            <p:nvPr/>
          </p:nvSpPr>
          <p:spPr>
            <a:xfrm>
              <a:off x="2714612" y="1428736"/>
              <a:ext cx="1928826" cy="1643074"/>
            </a:xfrm>
            <a:prstGeom prst="rect">
              <a:avLst/>
            </a:prstGeom>
            <a:gradFill flip="none" rotWithShape="1">
              <a:gsLst>
                <a:gs pos="0">
                  <a:schemeClr val="bg1"/>
                </a:gs>
                <a:gs pos="100000">
                  <a:srgbClr val="92D050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50800" dist="38100" dir="18900000" algn="b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72000" tIns="72000" rIns="36000" bIns="36000" rtlCol="0" anchor="t" anchorCtr="0"/>
            <a:lstStyle/>
            <a:p>
              <a:r>
                <a:rPr lang="ru-RU" sz="1400" dirty="0" smtClean="0"/>
                <a:t>ДОЖДЬ</a:t>
              </a:r>
              <a:endParaRPr lang="ru-RU" sz="1400" dirty="0"/>
            </a:p>
          </p:txBody>
        </p:sp>
        <p:pic>
          <p:nvPicPr>
            <p:cNvPr id="1028" name="Picture 4" descr="C:\Documents and Settings\Администратор.HOME-FDD52612A3\Рабочий стол\Ирина_Раб стол\10-16\Free-rain-clipart-public-domain-rain-clip-art-images-and-graphics.png"/>
            <p:cNvPicPr>
              <a:picLocks noChangeAspect="1" noChangeArrowheads="1"/>
            </p:cNvPicPr>
            <p:nvPr/>
          </p:nvPicPr>
          <p:blipFill>
            <a:blip r:embed="rId11" cstate="print"/>
            <a:srcRect/>
            <a:stretch>
              <a:fillRect/>
            </a:stretch>
          </p:blipFill>
          <p:spPr bwMode="auto">
            <a:xfrm>
              <a:off x="2786050" y="1714488"/>
              <a:ext cx="1785950" cy="1196730"/>
            </a:xfrm>
            <a:prstGeom prst="rect">
              <a:avLst/>
            </a:prstGeom>
            <a:noFill/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17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23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29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41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46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714348" y="2281933"/>
            <a:ext cx="4036247" cy="4214842"/>
          </a:xfrm>
          <a:prstGeom prst="rect">
            <a:avLst/>
          </a:prstGeom>
          <a:gradFill flip="none" rotWithShape="1">
            <a:gsLst>
              <a:gs pos="0">
                <a:schemeClr val="accent4">
                  <a:lumMod val="60000"/>
                  <a:lumOff val="40000"/>
                  <a:tint val="66000"/>
                  <a:satMod val="160000"/>
                </a:schemeClr>
              </a:gs>
              <a:gs pos="74000">
                <a:schemeClr val="accent4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4">
                  <a:lumMod val="60000"/>
                  <a:lumOff val="40000"/>
                  <a:tint val="23500"/>
                  <a:satMod val="160000"/>
                </a:scheme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72000" tIns="72000" rIns="72000" bIns="72000" rtlCol="0" anchor="t" anchorCtr="0"/>
          <a:lstStyle/>
          <a:p>
            <a:r>
              <a:rPr lang="ru-RU" sz="2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АНАЛОГОВАЯ</a:t>
            </a:r>
            <a:endParaRPr lang="ru-RU" sz="2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750595" y="2281933"/>
            <a:ext cx="4036247" cy="4214842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tint val="66000"/>
                  <a:satMod val="160000"/>
                </a:schemeClr>
              </a:gs>
              <a:gs pos="73000">
                <a:schemeClr val="accent1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1">
                  <a:lumMod val="60000"/>
                  <a:lumOff val="40000"/>
                  <a:tint val="23500"/>
                  <a:satMod val="160000"/>
                </a:schemeClr>
              </a:gs>
            </a:gsLst>
            <a:lin ang="8100000" scaled="1"/>
            <a:tileRect/>
          </a:gradFill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72000" tIns="72000" rIns="72000" bIns="72000" rtlCol="0" anchor="t" anchorCtr="0"/>
          <a:lstStyle/>
          <a:p>
            <a:pPr algn="r"/>
            <a:r>
              <a:rPr lang="ru-RU" sz="2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ЦИФРОВАЯ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Понятие звукозаписи</a:t>
            </a:r>
            <a:endParaRPr lang="ru-RU" dirty="0"/>
          </a:p>
        </p:txBody>
      </p:sp>
      <p:sp>
        <p:nvSpPr>
          <p:cNvPr id="3" name="Подзаголовок 5"/>
          <p:cNvSpPr txBox="1">
            <a:spLocks/>
          </p:cNvSpPr>
          <p:nvPr/>
        </p:nvSpPr>
        <p:spPr>
          <a:xfrm>
            <a:off x="1500166" y="1142984"/>
            <a:ext cx="7358113" cy="785818"/>
          </a:xfrm>
          <a:prstGeom prst="rect">
            <a:avLst/>
          </a:prstGeom>
          <a:noFill/>
        </p:spPr>
        <p:txBody>
          <a:bodyPr vert="horz" lIns="91440" tIns="45720" rIns="91440" bIns="45720" rtlCol="0">
            <a:noAutofit/>
          </a:bodyPr>
          <a:lstStyle/>
          <a:p>
            <a:pPr lvl="0" algn="just">
              <a:spcBef>
                <a:spcPct val="20000"/>
              </a:spcBef>
              <a:defRPr/>
            </a:pPr>
            <a:r>
              <a:rPr lang="ru-RU" sz="2200" b="1" dirty="0" smtClean="0">
                <a:latin typeface="Arial" pitchFamily="34" charset="0"/>
                <a:cs typeface="Arial" pitchFamily="34" charset="0"/>
              </a:rPr>
              <a:t>Звукозапись 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– это процесс сохранения информации о параметрах звуковых волн.</a:t>
            </a:r>
            <a:endParaRPr kumimoji="0" lang="ru-RU" sz="2200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678629" y="1214422"/>
            <a:ext cx="714380" cy="71438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latin typeface="Arial Black" pitchFamily="34" charset="0"/>
                <a:cs typeface="Arial" pitchFamily="34" charset="0"/>
              </a:rPr>
              <a:t>!</a:t>
            </a:r>
            <a:endParaRPr lang="ru-RU" sz="4000" b="1" dirty="0">
              <a:latin typeface="Arial Black" pitchFamily="34" charset="0"/>
              <a:cs typeface="Arial" pitchFamily="34" charset="0"/>
            </a:endParaRPr>
          </a:p>
        </p:txBody>
      </p:sp>
      <p:grpSp>
        <p:nvGrpSpPr>
          <p:cNvPr id="5" name="Группа 7"/>
          <p:cNvGrpSpPr/>
          <p:nvPr/>
        </p:nvGrpSpPr>
        <p:grpSpPr>
          <a:xfrm>
            <a:off x="714348" y="1071546"/>
            <a:ext cx="8072494" cy="1000132"/>
            <a:chOff x="428596" y="5072074"/>
            <a:chExt cx="5929354" cy="1785950"/>
          </a:xfrm>
        </p:grpSpPr>
        <p:cxnSp>
          <p:nvCxnSpPr>
            <p:cNvPr id="6" name="Прямая соединительная линия 5"/>
            <p:cNvCxnSpPr/>
            <p:nvPr/>
          </p:nvCxnSpPr>
          <p:spPr>
            <a:xfrm flipV="1">
              <a:off x="428596" y="5072074"/>
              <a:ext cx="5929354" cy="1318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Прямая соединительная линия 6"/>
            <p:cNvCxnSpPr/>
            <p:nvPr/>
          </p:nvCxnSpPr>
          <p:spPr>
            <a:xfrm flipV="1">
              <a:off x="428596" y="6844844"/>
              <a:ext cx="5929354" cy="1318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074" name="Picture 2" descr="C:\Documents and Settings\Администратор.HOME-FDD52612A3\Рабочий стол\Ирина_Раб стол\10-16\compact_disc_PNG8736.png"/>
          <p:cNvPicPr>
            <a:picLocks noChangeAspect="1" noChangeArrowheads="1"/>
          </p:cNvPicPr>
          <p:nvPr/>
        </p:nvPicPr>
        <p:blipFill>
          <a:blip r:embed="rId2" cstate="print"/>
          <a:srcRect l="49542"/>
          <a:stretch>
            <a:fillRect/>
          </a:stretch>
        </p:blipFill>
        <p:spPr bwMode="auto">
          <a:xfrm>
            <a:off x="4767265" y="3539754"/>
            <a:ext cx="836264" cy="169920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075" name="Picture 3" descr="C:\Documents and Settings\Администратор.HOME-FDD52612A3\Рабочий стол\Ирина_Раб стол\10-16\Копия plastinka+639180702.png"/>
          <p:cNvPicPr>
            <a:picLocks noChangeAspect="1" noChangeArrowheads="1"/>
          </p:cNvPicPr>
          <p:nvPr/>
        </p:nvPicPr>
        <p:blipFill>
          <a:blip r:embed="rId3"/>
          <a:srcRect r="50742"/>
          <a:stretch>
            <a:fillRect/>
          </a:stretch>
        </p:blipFill>
        <p:spPr bwMode="auto">
          <a:xfrm>
            <a:off x="2668573" y="2246304"/>
            <a:ext cx="2070073" cy="4248000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15" name="TextBox 14"/>
          <p:cNvSpPr txBox="1"/>
          <p:nvPr/>
        </p:nvSpPr>
        <p:spPr>
          <a:xfrm>
            <a:off x="714348" y="2786058"/>
            <a:ext cx="2286016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На носителе размещается непрерывный </a:t>
            </a:r>
            <a:br>
              <a:rPr lang="ru-RU" dirty="0" smtClean="0">
                <a:latin typeface="Arial" pitchFamily="34" charset="0"/>
                <a:cs typeface="Arial" pitchFamily="34" charset="0"/>
              </a:rPr>
            </a:br>
            <a:r>
              <a:rPr lang="ru-RU" dirty="0" smtClean="0">
                <a:latin typeface="Arial" pitchFamily="34" charset="0"/>
                <a:cs typeface="Arial" pitchFamily="34" charset="0"/>
              </a:rPr>
              <a:t>«слепок» </a:t>
            </a:r>
            <a:br>
              <a:rPr lang="ru-RU" dirty="0" smtClean="0">
                <a:latin typeface="Arial" pitchFamily="34" charset="0"/>
                <a:cs typeface="Arial" pitchFamily="34" charset="0"/>
              </a:rPr>
            </a:br>
            <a:r>
              <a:rPr lang="ru-RU" dirty="0" smtClean="0">
                <a:latin typeface="Arial" pitchFamily="34" charset="0"/>
                <a:cs typeface="Arial" pitchFamily="34" charset="0"/>
              </a:rPr>
              <a:t>звуковой волны</a:t>
            </a:r>
          </a:p>
          <a:p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На грампластинке пропечатывается непрерывная канавка, изгибы которой повторяют амплитуду и частоту звука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124454" y="2786058"/>
            <a:ext cx="3643338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dirty="0" smtClean="0">
                <a:latin typeface="Arial" pitchFamily="34" charset="0"/>
                <a:cs typeface="Arial" pitchFamily="34" charset="0"/>
              </a:rPr>
              <a:t>Непрерывный звуковой сигнал преобразовывается в цифровую дискретную форму </a:t>
            </a:r>
            <a:br>
              <a:rPr lang="ru-RU" dirty="0" smtClean="0">
                <a:latin typeface="Arial" pitchFamily="34" charset="0"/>
                <a:cs typeface="Arial" pitchFamily="34" charset="0"/>
              </a:rPr>
            </a:br>
            <a:r>
              <a:rPr lang="ru-RU" dirty="0" smtClean="0">
                <a:latin typeface="Arial" pitchFamily="34" charset="0"/>
                <a:cs typeface="Arial" pitchFamily="34" charset="0"/>
              </a:rPr>
              <a:t>(в последовательность электрических импульсов – двоичных нулей и единиц)</a:t>
            </a:r>
          </a:p>
          <a:p>
            <a:pPr algn="r"/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algn="r"/>
            <a:r>
              <a:rPr lang="ru-RU" dirty="0" smtClean="0">
                <a:latin typeface="Arial" pitchFamily="34" charset="0"/>
                <a:cs typeface="Arial" pitchFamily="34" charset="0"/>
              </a:rPr>
              <a:t>Звуковая дорожка аудио компакт-диска содержит </a:t>
            </a:r>
            <a:br>
              <a:rPr lang="ru-RU" dirty="0" smtClean="0">
                <a:latin typeface="Arial" pitchFamily="34" charset="0"/>
                <a:cs typeface="Arial" pitchFamily="34" charset="0"/>
              </a:rPr>
            </a:br>
            <a:r>
              <a:rPr lang="ru-RU" dirty="0" smtClean="0">
                <a:latin typeface="Arial" pitchFamily="34" charset="0"/>
                <a:cs typeface="Arial" pitchFamily="34" charset="0"/>
              </a:rPr>
              <a:t>участки с различной отражающей способностью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Оцифровка звука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42911" y="1071546"/>
            <a:ext cx="8072493" cy="1214446"/>
          </a:xfrm>
        </p:spPr>
        <p:txBody>
          <a:bodyPr/>
          <a:lstStyle/>
          <a:p>
            <a:r>
              <a:rPr lang="ru-RU" dirty="0" smtClean="0"/>
              <a:t>Чтобы компьютер мог обрабатывать звук, непрерывный звуковой сигнал должен быть преобразован в цифровую дискретную форму. 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717899" y="2214554"/>
            <a:ext cx="8001056" cy="500066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72000" tIns="72000" rIns="72000" bIns="72000" rtlCol="0" anchor="t" anchorCtr="0"/>
          <a:lstStyle/>
          <a:p>
            <a:r>
              <a:rPr lang="ru-RU" sz="22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Временна́я</a:t>
            </a:r>
            <a:r>
              <a:rPr lang="ru-RU" sz="2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дискретизация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717027" y="2714620"/>
            <a:ext cx="8002800" cy="1857388"/>
          </a:xfrm>
          <a:prstGeom prst="rect">
            <a:avLst/>
          </a:prstGeom>
          <a:gradFill>
            <a:gsLst>
              <a:gs pos="0">
                <a:srgbClr val="FFFFFF"/>
              </a:gs>
              <a:gs pos="100000">
                <a:schemeClr val="accent4">
                  <a:lumMod val="20000"/>
                  <a:lumOff val="80000"/>
                </a:schemeClr>
              </a:gs>
            </a:gsLst>
            <a:lin ang="5400000" scaled="0"/>
          </a:gradFill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72000" tIns="72000" rIns="2700000" bIns="72000" rtlCol="0" anchor="t" anchorCtr="0"/>
          <a:lstStyle/>
          <a:p>
            <a:pPr algn="just"/>
            <a:r>
              <a:rPr lang="ru-RU" sz="2200" dirty="0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аналоговый звуковой сигнал </a:t>
            </a:r>
            <a:r>
              <a:rPr lang="ru-RU" sz="2200" dirty="0" err="1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разби-вается</a:t>
            </a:r>
            <a:r>
              <a:rPr lang="ru-RU" sz="2200" dirty="0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 на отдельные маленькие </a:t>
            </a:r>
            <a:r>
              <a:rPr lang="ru-RU" sz="2200" dirty="0" err="1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временны́е</a:t>
            </a:r>
            <a:r>
              <a:rPr lang="ru-RU" sz="2200" dirty="0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 участки и для каждого участка устанавливается определенная величина интенсивности звука</a:t>
            </a:r>
          </a:p>
        </p:txBody>
      </p:sp>
      <p:pic>
        <p:nvPicPr>
          <p:cNvPr id="5122" name="Picture 2" descr="C:\Documents and Settings\Администратор.HOME-FDD52612A3\Рабочий стол\Ирина_Раб стол\10-16\9429411724698613_c698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5786" y="4714884"/>
            <a:ext cx="1785950" cy="1785950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2700539" y="4929198"/>
            <a:ext cx="6030163" cy="500066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72000" tIns="72000" rIns="72000" bIns="72000" rtlCol="0" anchor="t" anchorCtr="0"/>
          <a:lstStyle/>
          <a:p>
            <a:r>
              <a:rPr lang="ru-RU" sz="2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Квантование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2700620" y="5429264"/>
            <a:ext cx="6030000" cy="928694"/>
          </a:xfrm>
          <a:prstGeom prst="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72000" tIns="72000" rIns="72000" bIns="72000" rtlCol="0" anchor="t" anchorCtr="0"/>
          <a:lstStyle/>
          <a:p>
            <a:pPr algn="just"/>
            <a:r>
              <a:rPr lang="ru-RU" sz="2200" dirty="0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результаты измерений записываются в </a:t>
            </a:r>
            <a:r>
              <a:rPr lang="ru-RU" sz="2200" dirty="0" err="1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циф-ровом</a:t>
            </a:r>
            <a:r>
              <a:rPr lang="ru-RU" sz="2200" dirty="0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 виде с ограниченной точностью</a:t>
            </a:r>
          </a:p>
        </p:txBody>
      </p:sp>
      <p:sp>
        <p:nvSpPr>
          <p:cNvPr id="10" name="Стрелка вниз 9"/>
          <p:cNvSpPr/>
          <p:nvPr/>
        </p:nvSpPr>
        <p:spPr>
          <a:xfrm>
            <a:off x="5286380" y="4630746"/>
            <a:ext cx="714380" cy="249239"/>
          </a:xfrm>
          <a:prstGeom prst="downArrow">
            <a:avLst>
              <a:gd name="adj1" fmla="val 62929"/>
              <a:gd name="adj2" fmla="val 50000"/>
            </a:avLst>
          </a:prstGeom>
          <a:solidFill>
            <a:srgbClr val="00206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6162686" y="2743195"/>
            <a:ext cx="2500330" cy="1714512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20000"/>
                  <a:lumOff val="80000"/>
                  <a:alpha val="40000"/>
                </a:schemeClr>
              </a:gs>
              <a:gs pos="100000">
                <a:schemeClr val="lt1">
                  <a:shade val="100000"/>
                  <a:satMod val="115000"/>
                  <a:alpha val="68000"/>
                </a:schemeClr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7" name="Picture 3" descr="C:\Documents and Settings\Администратор.HOME-FDD52612A3\Рабочий стол\Ирина_Раб стол\10-16\16402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65856" y="2901960"/>
            <a:ext cx="2425722" cy="155574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2" name="Прямоугольник 11">
            <a:hlinkClick r:id="rId5" action="ppaction://hlinksldjump"/>
          </p:cNvPr>
          <p:cNvSpPr/>
          <p:nvPr/>
        </p:nvSpPr>
        <p:spPr>
          <a:xfrm>
            <a:off x="6162686" y="2814633"/>
            <a:ext cx="2500330" cy="1714512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" name="Picture 2" descr="C:\Documents and Settings\Администратор.HOME-FDD52612A3\Рабочий стол\Ирина_Раб стол\10-1 Картинки\кнопка2.pn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890280" y="2801914"/>
            <a:ext cx="828675" cy="8223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Оцифровка звука</a:t>
            </a:r>
            <a:endParaRPr lang="ru-RU" dirty="0"/>
          </a:p>
        </p:txBody>
      </p:sp>
      <p:pic>
        <p:nvPicPr>
          <p:cNvPr id="3074" name="Picture 2" descr="C:\Documents and Settings\Администратор.HOME-FDD52612A3\Рабочий стол\Ирина_Раб стол\10-16\16504.png" hidden="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00166" y="2485506"/>
            <a:ext cx="6304548" cy="3459064"/>
          </a:xfrm>
          <a:prstGeom prst="rect">
            <a:avLst/>
          </a:prstGeom>
          <a:noFill/>
        </p:spPr>
      </p:pic>
      <p:pic>
        <p:nvPicPr>
          <p:cNvPr id="3075" name="Picture 3 Голубые" descr="C:\Documents and Settings\Администратор.HOME-FDD52612A3\Рабочий стол\Ирина_Раб стол\10-16\16505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04002" y="2485506"/>
            <a:ext cx="6296878" cy="3459064"/>
          </a:xfrm>
          <a:prstGeom prst="rect">
            <a:avLst/>
          </a:prstGeom>
          <a:noFill/>
        </p:spPr>
      </p:pic>
      <p:pic>
        <p:nvPicPr>
          <p:cNvPr id="3076" name="Picture 4 Кривая оси" descr="C:\Documents and Settings\Администратор.HOME-FDD52612A3\Рабочий стол\Ирина_Раб стол\10-16\16501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380150" y="1558401"/>
            <a:ext cx="6906626" cy="4536665"/>
          </a:xfrm>
          <a:prstGeom prst="rect">
            <a:avLst/>
          </a:prstGeom>
          <a:noFill/>
        </p:spPr>
      </p:pic>
      <p:pic>
        <p:nvPicPr>
          <p:cNvPr id="3077" name="Picture 5 Дискретизация" descr="C:\Documents and Settings\Администратор.HOME-FDD52612A3\Рабочий стол\Ирина_Раб стол\10-16\16502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500166" y="1948572"/>
            <a:ext cx="6304548" cy="4003618"/>
          </a:xfrm>
          <a:prstGeom prst="rect">
            <a:avLst/>
          </a:prstGeom>
          <a:noFill/>
        </p:spPr>
      </p:pic>
      <p:pic>
        <p:nvPicPr>
          <p:cNvPr id="3078" name="Picture 6 Квантование" descr="C:\Documents and Settings\Администратор.HOME-FDD52612A3\Рабочий стол\Ирина_Раб стол\10-16\16503.pn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523087" y="1944042"/>
            <a:ext cx="6264000" cy="3421930"/>
          </a:xfrm>
          <a:prstGeom prst="rect">
            <a:avLst/>
          </a:prstGeom>
          <a:noFill/>
        </p:spPr>
      </p:pic>
      <p:pic>
        <p:nvPicPr>
          <p:cNvPr id="3079" name="Picture 7" descr="C:\Documents and Settings\Администратор.HOME-FDD52612A3\Рабочий стол\Ирина_Раб стол\10-16\16507.pn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42910" y="1571612"/>
            <a:ext cx="703293" cy="421973"/>
          </a:xfrm>
          <a:prstGeom prst="rect">
            <a:avLst/>
          </a:prstGeom>
          <a:noFill/>
        </p:spPr>
      </p:pic>
      <p:pic>
        <p:nvPicPr>
          <p:cNvPr id="3080" name="Picture 8" descr="C:\Documents and Settings\Администратор.HOME-FDD52612A3\Рабочий стол\Ирина_Раб стол\10-16\16508.pn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8072462" y="6114321"/>
            <a:ext cx="118155" cy="315075"/>
          </a:xfrm>
          <a:prstGeom prst="rect">
            <a:avLst/>
          </a:prstGeom>
          <a:noFill/>
        </p:spPr>
      </p:pic>
      <p:sp>
        <p:nvSpPr>
          <p:cNvPr id="34" name="Прямоугольник 33"/>
          <p:cNvSpPr/>
          <p:nvPr/>
        </p:nvSpPr>
        <p:spPr>
          <a:xfrm>
            <a:off x="3267066" y="2174939"/>
            <a:ext cx="3527310" cy="857256"/>
          </a:xfrm>
          <a:prstGeom prst="rect">
            <a:avLst/>
          </a:prstGeom>
          <a:solidFill>
            <a:srgbClr val="FFFFFF">
              <a:alpha val="69020"/>
            </a:srgb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56" name="Группа 55"/>
          <p:cNvGrpSpPr/>
          <p:nvPr/>
        </p:nvGrpSpPr>
        <p:grpSpPr>
          <a:xfrm>
            <a:off x="1695045" y="1434834"/>
            <a:ext cx="2734080" cy="922596"/>
            <a:chOff x="1685520" y="1434834"/>
            <a:chExt cx="2734080" cy="922596"/>
          </a:xfrm>
        </p:grpSpPr>
        <p:cxnSp>
          <p:nvCxnSpPr>
            <p:cNvPr id="39" name="Прямая соединительная линия 38"/>
            <p:cNvCxnSpPr/>
            <p:nvPr/>
          </p:nvCxnSpPr>
          <p:spPr>
            <a:xfrm rot="16200000" flipH="1">
              <a:off x="2362811" y="2081763"/>
              <a:ext cx="549818" cy="1516"/>
            </a:xfrm>
            <a:prstGeom prst="line">
              <a:avLst/>
            </a:prstGeom>
            <a:ln w="28575">
              <a:solidFill>
                <a:srgbClr val="C00000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Прямая соединительная линия 39"/>
            <p:cNvCxnSpPr/>
            <p:nvPr/>
          </p:nvCxnSpPr>
          <p:spPr>
            <a:xfrm rot="10800000" flipH="1">
              <a:off x="2634735" y="1861254"/>
              <a:ext cx="584182" cy="1516"/>
            </a:xfrm>
            <a:prstGeom prst="line">
              <a:avLst/>
            </a:prstGeom>
            <a:ln w="28575">
              <a:solidFill>
                <a:srgbClr val="C00000"/>
              </a:solidFill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Прямая соединительная линия 40"/>
            <p:cNvCxnSpPr/>
            <p:nvPr/>
          </p:nvCxnSpPr>
          <p:spPr>
            <a:xfrm rot="16200000" flipH="1">
              <a:off x="2931978" y="2081763"/>
              <a:ext cx="549818" cy="1516"/>
            </a:xfrm>
            <a:prstGeom prst="line">
              <a:avLst/>
            </a:prstGeom>
            <a:ln w="28575">
              <a:solidFill>
                <a:srgbClr val="C00000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2" name="TextBox 41"/>
            <p:cNvSpPr txBox="1"/>
            <p:nvPr/>
          </p:nvSpPr>
          <p:spPr>
            <a:xfrm>
              <a:off x="1685520" y="1434834"/>
              <a:ext cx="273408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dirty="0" smtClean="0">
                  <a:solidFill>
                    <a:srgbClr val="C00000"/>
                  </a:solidFill>
                </a:rPr>
                <a:t>ШАГ ДИСКРЕТИЗАЦИИ</a:t>
              </a:r>
              <a:endParaRPr lang="ru-RU" dirty="0">
                <a:solidFill>
                  <a:srgbClr val="C00000"/>
                </a:solidFill>
              </a:endParaRPr>
            </a:p>
          </p:txBody>
        </p:sp>
      </p:grpSp>
      <p:grpSp>
        <p:nvGrpSpPr>
          <p:cNvPr id="53" name="Группа 52"/>
          <p:cNvGrpSpPr/>
          <p:nvPr/>
        </p:nvGrpSpPr>
        <p:grpSpPr>
          <a:xfrm>
            <a:off x="3338504" y="2497369"/>
            <a:ext cx="3804918" cy="276999"/>
            <a:chOff x="3338504" y="2497369"/>
            <a:chExt cx="3804918" cy="276999"/>
          </a:xfrm>
        </p:grpSpPr>
        <p:cxnSp>
          <p:nvCxnSpPr>
            <p:cNvPr id="35" name="Прямая соединительная линия 34"/>
            <p:cNvCxnSpPr/>
            <p:nvPr/>
          </p:nvCxnSpPr>
          <p:spPr>
            <a:xfrm rot="10800000" flipH="1">
              <a:off x="6423422" y="2752937"/>
              <a:ext cx="720000" cy="1516"/>
            </a:xfrm>
            <a:prstGeom prst="line">
              <a:avLst/>
            </a:prstGeom>
            <a:noFill/>
            <a:ln w="28575">
              <a:solidFill>
                <a:srgbClr val="C00000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Прямая соединительная линия 36"/>
            <p:cNvCxnSpPr/>
            <p:nvPr/>
          </p:nvCxnSpPr>
          <p:spPr>
            <a:xfrm rot="5400000" flipH="1">
              <a:off x="6360745" y="2631512"/>
              <a:ext cx="240545" cy="1516"/>
            </a:xfrm>
            <a:prstGeom prst="line">
              <a:avLst/>
            </a:prstGeom>
            <a:noFill/>
            <a:ln w="28575">
              <a:solidFill>
                <a:srgbClr val="C00000"/>
              </a:solidFill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Прямая соединительная линия 37"/>
            <p:cNvCxnSpPr/>
            <p:nvPr/>
          </p:nvCxnSpPr>
          <p:spPr>
            <a:xfrm rot="10800000" flipH="1">
              <a:off x="6423422" y="2511997"/>
              <a:ext cx="720000" cy="1516"/>
            </a:xfrm>
            <a:prstGeom prst="line">
              <a:avLst/>
            </a:prstGeom>
            <a:noFill/>
            <a:ln w="28575">
              <a:solidFill>
                <a:srgbClr val="C00000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4" name="TextBox 43"/>
            <p:cNvSpPr txBox="1"/>
            <p:nvPr/>
          </p:nvSpPr>
          <p:spPr>
            <a:xfrm>
              <a:off x="3338504" y="2497369"/>
              <a:ext cx="3029898" cy="27699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ru-RU" dirty="0" smtClean="0">
                  <a:solidFill>
                    <a:srgbClr val="C00000"/>
                  </a:solidFill>
                </a:rPr>
                <a:t>ПОГРЕШНОСТЬ КВАНТОВАНИЯ</a:t>
              </a:r>
              <a:endParaRPr lang="ru-RU" dirty="0">
                <a:solidFill>
                  <a:srgbClr val="C00000"/>
                </a:solidFill>
              </a:endParaRPr>
            </a:p>
          </p:txBody>
        </p:sp>
      </p:grpSp>
      <p:grpSp>
        <p:nvGrpSpPr>
          <p:cNvPr id="55" name="Группа 54"/>
          <p:cNvGrpSpPr/>
          <p:nvPr/>
        </p:nvGrpSpPr>
        <p:grpSpPr>
          <a:xfrm>
            <a:off x="3338504" y="2786058"/>
            <a:ext cx="3857652" cy="280506"/>
            <a:chOff x="3338504" y="2786058"/>
            <a:chExt cx="3857652" cy="280506"/>
          </a:xfrm>
        </p:grpSpPr>
        <p:sp>
          <p:nvSpPr>
            <p:cNvPr id="45" name="TextBox 44"/>
            <p:cNvSpPr txBox="1"/>
            <p:nvPr/>
          </p:nvSpPr>
          <p:spPr>
            <a:xfrm>
              <a:off x="3338504" y="2789565"/>
              <a:ext cx="3534882" cy="27699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ru-RU" dirty="0" smtClean="0">
                  <a:solidFill>
                    <a:srgbClr val="000000"/>
                  </a:solidFill>
                </a:rPr>
                <a:t>ИЗМЕРЕННОЕ ЗНАЧЕНИЕ СИГНАЛА</a:t>
              </a:r>
              <a:endParaRPr lang="ru-RU" dirty="0">
                <a:solidFill>
                  <a:srgbClr val="000000"/>
                </a:solidFill>
              </a:endParaRPr>
            </a:p>
          </p:txBody>
        </p:sp>
        <p:cxnSp>
          <p:nvCxnSpPr>
            <p:cNvPr id="46" name="Прямая со стрелкой 45"/>
            <p:cNvCxnSpPr/>
            <p:nvPr/>
          </p:nvCxnSpPr>
          <p:spPr>
            <a:xfrm flipV="1">
              <a:off x="6767528" y="2786058"/>
              <a:ext cx="428628" cy="142878"/>
            </a:xfrm>
            <a:prstGeom prst="straightConnector1">
              <a:avLst/>
            </a:prstGeom>
            <a:ln w="38100">
              <a:solidFill>
                <a:srgbClr val="92D050"/>
              </a:solidFill>
              <a:headEnd type="none" w="med" len="med"/>
              <a:tailEnd type="triangl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4" name="Группа 53"/>
          <p:cNvGrpSpPr/>
          <p:nvPr/>
        </p:nvGrpSpPr>
        <p:grpSpPr>
          <a:xfrm>
            <a:off x="3338504" y="2205173"/>
            <a:ext cx="3893367" cy="316564"/>
            <a:chOff x="3338504" y="2205173"/>
            <a:chExt cx="3893367" cy="316564"/>
          </a:xfrm>
        </p:grpSpPr>
        <p:sp>
          <p:nvSpPr>
            <p:cNvPr id="43" name="TextBox 42"/>
            <p:cNvSpPr txBox="1"/>
            <p:nvPr/>
          </p:nvSpPr>
          <p:spPr>
            <a:xfrm>
              <a:off x="3338504" y="2205173"/>
              <a:ext cx="3534882" cy="27699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ru-RU" dirty="0" smtClean="0">
                  <a:solidFill>
                    <a:srgbClr val="C00000"/>
                  </a:solidFill>
                </a:rPr>
                <a:t>ОКРУГЛЕННОЕ ЗНАЧЕНИЕ СИГНАЛА</a:t>
              </a:r>
              <a:endParaRPr lang="ru-RU" dirty="0">
                <a:solidFill>
                  <a:srgbClr val="C00000"/>
                </a:solidFill>
              </a:endParaRPr>
            </a:p>
          </p:txBody>
        </p:sp>
        <p:cxnSp>
          <p:nvCxnSpPr>
            <p:cNvPr id="47" name="Прямая со стрелкой 46"/>
            <p:cNvCxnSpPr/>
            <p:nvPr/>
          </p:nvCxnSpPr>
          <p:spPr>
            <a:xfrm>
              <a:off x="6803243" y="2378859"/>
              <a:ext cx="428628" cy="142878"/>
            </a:xfrm>
            <a:prstGeom prst="straightConnector1">
              <a:avLst/>
            </a:prstGeom>
            <a:ln w="38100">
              <a:solidFill>
                <a:srgbClr val="92D050"/>
              </a:solidFill>
              <a:headEnd type="none" w="med" len="med"/>
              <a:tailEnd type="triangl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8" name="Группа 47"/>
          <p:cNvGrpSpPr/>
          <p:nvPr/>
        </p:nvGrpSpPr>
        <p:grpSpPr>
          <a:xfrm>
            <a:off x="7379599" y="3268547"/>
            <a:ext cx="930990" cy="2523060"/>
            <a:chOff x="7186062" y="2681282"/>
            <a:chExt cx="930990" cy="2523060"/>
          </a:xfrm>
        </p:grpSpPr>
        <p:cxnSp>
          <p:nvCxnSpPr>
            <p:cNvPr id="49" name="Прямая соединительная линия 48"/>
            <p:cNvCxnSpPr/>
            <p:nvPr/>
          </p:nvCxnSpPr>
          <p:spPr>
            <a:xfrm flipH="1">
              <a:off x="7186062" y="3632724"/>
              <a:ext cx="549818" cy="1516"/>
            </a:xfrm>
            <a:prstGeom prst="line">
              <a:avLst/>
            </a:prstGeom>
            <a:ln w="28575">
              <a:solidFill>
                <a:srgbClr val="C00000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Прямая соединительная линия 49"/>
            <p:cNvCxnSpPr/>
            <p:nvPr/>
          </p:nvCxnSpPr>
          <p:spPr>
            <a:xfrm rot="16200000" flipH="1">
              <a:off x="7389389" y="3921830"/>
              <a:ext cx="584182" cy="1516"/>
            </a:xfrm>
            <a:prstGeom prst="line">
              <a:avLst/>
            </a:prstGeom>
            <a:ln w="28575">
              <a:solidFill>
                <a:srgbClr val="C00000"/>
              </a:solidFill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Прямая соединительная линия 50"/>
            <p:cNvCxnSpPr/>
            <p:nvPr/>
          </p:nvCxnSpPr>
          <p:spPr>
            <a:xfrm flipH="1">
              <a:off x="7186062" y="4201891"/>
              <a:ext cx="549818" cy="1516"/>
            </a:xfrm>
            <a:prstGeom prst="line">
              <a:avLst/>
            </a:prstGeom>
            <a:ln w="28575">
              <a:solidFill>
                <a:srgbClr val="C00000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2" name="TextBox 51"/>
            <p:cNvSpPr txBox="1"/>
            <p:nvPr/>
          </p:nvSpPr>
          <p:spPr>
            <a:xfrm rot="16200000">
              <a:off x="6670856" y="3758146"/>
              <a:ext cx="252306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dirty="0" smtClean="0">
                  <a:solidFill>
                    <a:srgbClr val="C00000"/>
                  </a:solidFill>
                </a:rPr>
                <a:t>ШАГ КВАНТОВАНИЯ</a:t>
              </a:r>
              <a:endParaRPr lang="ru-RU" dirty="0">
                <a:solidFill>
                  <a:srgbClr val="C00000"/>
                </a:solidFill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4000"/>
                            </p:stCondLst>
                            <p:childTnLst>
                              <p:par>
                                <p:cTn id="3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0"/>
                            </p:stCondLst>
                            <p:childTnLst>
                              <p:par>
                                <p:cTn id="3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6000"/>
                            </p:stCondLst>
                            <p:childTnLst>
                              <p:par>
                                <p:cTn id="3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Параметры оцифровки звука</a:t>
            </a:r>
            <a:endParaRPr lang="ru-RU" dirty="0"/>
          </a:p>
        </p:txBody>
      </p:sp>
      <p:sp>
        <p:nvSpPr>
          <p:cNvPr id="17" name="Подзаголовок 5"/>
          <p:cNvSpPr txBox="1">
            <a:spLocks/>
          </p:cNvSpPr>
          <p:nvPr/>
        </p:nvSpPr>
        <p:spPr>
          <a:xfrm>
            <a:off x="1428728" y="1909138"/>
            <a:ext cx="7358113" cy="857256"/>
          </a:xfrm>
          <a:prstGeom prst="rect">
            <a:avLst/>
          </a:prstGeom>
          <a:noFill/>
        </p:spPr>
        <p:txBody>
          <a:bodyPr vert="horz" lIns="91440" tIns="45720" rIns="91440" bIns="45720" rtlCol="0">
            <a:noAutofit/>
          </a:bodyPr>
          <a:lstStyle/>
          <a:p>
            <a:pPr lvl="0" algn="just">
              <a:spcBef>
                <a:spcPct val="20000"/>
              </a:spcBef>
              <a:defRPr/>
            </a:pPr>
            <a:r>
              <a:rPr lang="ru-RU" sz="2200" b="1" dirty="0" smtClean="0">
                <a:latin typeface="Arial" pitchFamily="34" charset="0"/>
                <a:cs typeface="Arial" pitchFamily="34" charset="0"/>
              </a:rPr>
              <a:t>Частота дискретизации 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– количество измерений громкости за одну секунду.</a:t>
            </a:r>
            <a:endParaRPr kumimoji="0" lang="ru-RU" sz="2200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18" name="Овал 17"/>
          <p:cNvSpPr/>
          <p:nvPr/>
        </p:nvSpPr>
        <p:spPr>
          <a:xfrm>
            <a:off x="678629" y="1980576"/>
            <a:ext cx="714380" cy="71438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latin typeface="Arial Black" pitchFamily="34" charset="0"/>
                <a:cs typeface="Arial" pitchFamily="34" charset="0"/>
              </a:rPr>
              <a:t>!</a:t>
            </a:r>
            <a:endParaRPr lang="ru-RU" sz="4000" b="1" dirty="0">
              <a:latin typeface="Arial Black" pitchFamily="34" charset="0"/>
              <a:cs typeface="Arial" pitchFamily="34" charset="0"/>
            </a:endParaRPr>
          </a:p>
        </p:txBody>
      </p:sp>
      <p:grpSp>
        <p:nvGrpSpPr>
          <p:cNvPr id="19" name="Группа 7"/>
          <p:cNvGrpSpPr/>
          <p:nvPr/>
        </p:nvGrpSpPr>
        <p:grpSpPr>
          <a:xfrm>
            <a:off x="714348" y="1857364"/>
            <a:ext cx="8072494" cy="928694"/>
            <a:chOff x="428596" y="5072074"/>
            <a:chExt cx="5929354" cy="1785950"/>
          </a:xfrm>
        </p:grpSpPr>
        <p:cxnSp>
          <p:nvCxnSpPr>
            <p:cNvPr id="20" name="Прямая соединительная линия 19"/>
            <p:cNvCxnSpPr/>
            <p:nvPr/>
          </p:nvCxnSpPr>
          <p:spPr>
            <a:xfrm flipV="1">
              <a:off x="428596" y="5072074"/>
              <a:ext cx="5929354" cy="1318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Прямая соединительная линия 20"/>
            <p:cNvCxnSpPr/>
            <p:nvPr/>
          </p:nvCxnSpPr>
          <p:spPr>
            <a:xfrm flipV="1">
              <a:off x="428596" y="6844844"/>
              <a:ext cx="5929354" cy="1318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Подзаголовок 5"/>
          <p:cNvSpPr txBox="1">
            <a:spLocks/>
          </p:cNvSpPr>
          <p:nvPr/>
        </p:nvSpPr>
        <p:spPr>
          <a:xfrm>
            <a:off x="1431342" y="4214818"/>
            <a:ext cx="7358113" cy="1500198"/>
          </a:xfrm>
          <a:prstGeom prst="rect">
            <a:avLst/>
          </a:prstGeom>
          <a:noFill/>
        </p:spPr>
        <p:txBody>
          <a:bodyPr vert="horz" lIns="91440" tIns="45720" rIns="91440" bIns="45720" rtlCol="0">
            <a:noAutofit/>
          </a:bodyPr>
          <a:lstStyle/>
          <a:p>
            <a:pPr lvl="0" algn="just">
              <a:spcBef>
                <a:spcPct val="20000"/>
              </a:spcBef>
              <a:defRPr/>
            </a:pPr>
            <a:r>
              <a:rPr lang="ru-RU" sz="2200" b="1" dirty="0" smtClean="0">
                <a:latin typeface="Arial" pitchFamily="34" charset="0"/>
                <a:cs typeface="Arial" pitchFamily="34" charset="0"/>
              </a:rPr>
              <a:t>Глубина кодирования звука 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или </a:t>
            </a:r>
            <a:r>
              <a:rPr lang="ru-RU" sz="2200" b="1" dirty="0" smtClean="0">
                <a:latin typeface="Arial" pitchFamily="34" charset="0"/>
                <a:cs typeface="Arial" pitchFamily="34" charset="0"/>
              </a:rPr>
              <a:t>разрешение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 – это количество информации, которое необходимо для кодирования дискретных уровней громкости </a:t>
            </a:r>
            <a:r>
              <a:rPr lang="ru-RU" sz="2200" dirty="0" err="1" smtClean="0">
                <a:latin typeface="Arial" pitchFamily="34" charset="0"/>
                <a:cs typeface="Arial" pitchFamily="34" charset="0"/>
              </a:rPr>
              <a:t>цифро-вого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 звука.</a:t>
            </a:r>
            <a:endParaRPr kumimoji="0" lang="ru-RU" sz="2200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23" name="Овал 22"/>
          <p:cNvSpPr/>
          <p:nvPr/>
        </p:nvSpPr>
        <p:spPr>
          <a:xfrm>
            <a:off x="681243" y="4429132"/>
            <a:ext cx="714380" cy="71438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latin typeface="Arial Black" pitchFamily="34" charset="0"/>
                <a:cs typeface="Arial" pitchFamily="34" charset="0"/>
              </a:rPr>
              <a:t>!</a:t>
            </a:r>
            <a:endParaRPr lang="ru-RU" sz="4000" b="1" dirty="0">
              <a:latin typeface="Arial Black" pitchFamily="34" charset="0"/>
              <a:cs typeface="Arial" pitchFamily="34" charset="0"/>
            </a:endParaRPr>
          </a:p>
        </p:txBody>
      </p:sp>
      <p:grpSp>
        <p:nvGrpSpPr>
          <p:cNvPr id="24" name="Группа 7"/>
          <p:cNvGrpSpPr/>
          <p:nvPr/>
        </p:nvGrpSpPr>
        <p:grpSpPr>
          <a:xfrm>
            <a:off x="716962" y="4214818"/>
            <a:ext cx="8072494" cy="1500198"/>
            <a:chOff x="428596" y="5072074"/>
            <a:chExt cx="5929354" cy="1785950"/>
          </a:xfrm>
        </p:grpSpPr>
        <p:cxnSp>
          <p:nvCxnSpPr>
            <p:cNvPr id="25" name="Прямая соединительная линия 24"/>
            <p:cNvCxnSpPr/>
            <p:nvPr/>
          </p:nvCxnSpPr>
          <p:spPr>
            <a:xfrm flipV="1">
              <a:off x="428596" y="5072074"/>
              <a:ext cx="5929354" cy="1318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Прямая соединительная линия 25"/>
            <p:cNvCxnSpPr/>
            <p:nvPr/>
          </p:nvCxnSpPr>
          <p:spPr>
            <a:xfrm flipV="1">
              <a:off x="428596" y="6844844"/>
              <a:ext cx="5929354" cy="1318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9" name="Содержимое 2"/>
          <p:cNvSpPr txBox="1">
            <a:spLocks/>
          </p:cNvSpPr>
          <p:nvPr/>
        </p:nvSpPr>
        <p:spPr>
          <a:xfrm>
            <a:off x="714349" y="1071546"/>
            <a:ext cx="8072493" cy="857256"/>
          </a:xfrm>
          <a:prstGeom prst="rect">
            <a:avLst/>
          </a:prstGeom>
        </p:spPr>
        <p:txBody>
          <a:bodyPr/>
          <a:lstStyle/>
          <a:p>
            <a:pPr lvl="0" algn="just">
              <a:spcBef>
                <a:spcPct val="20000"/>
              </a:spcBef>
            </a:pPr>
            <a:r>
              <a:rPr lang="ru-RU" sz="2200" dirty="0" smtClean="0">
                <a:latin typeface="Arial" pitchFamily="34" charset="0"/>
                <a:cs typeface="Arial" pitchFamily="34" charset="0"/>
              </a:rPr>
              <a:t>Качество звукозаписи зависит от частоты дискретизации и от глубины кодирования звука.</a:t>
            </a:r>
            <a:endParaRPr kumimoji="0" lang="ru-RU" sz="2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30" name="Содержимое 2"/>
          <p:cNvSpPr txBox="1">
            <a:spLocks/>
          </p:cNvSpPr>
          <p:nvPr/>
        </p:nvSpPr>
        <p:spPr>
          <a:xfrm>
            <a:off x="714348" y="2786058"/>
            <a:ext cx="8072493" cy="1285884"/>
          </a:xfrm>
          <a:prstGeom prst="rect">
            <a:avLst/>
          </a:prstGeom>
        </p:spPr>
        <p:txBody>
          <a:bodyPr/>
          <a:lstStyle/>
          <a:p>
            <a:pPr lvl="0" algn="just">
              <a:spcBef>
                <a:spcPct val="20000"/>
              </a:spcBef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Частота дискретизации измеряется в герцах (</a:t>
            </a:r>
            <a:r>
              <a:rPr lang="ru-RU" i="1" dirty="0" smtClean="0">
                <a:latin typeface="Arial" pitchFamily="34" charset="0"/>
                <a:cs typeface="Arial" pitchFamily="34" charset="0"/>
              </a:rPr>
              <a:t>Гц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) и килогерцах (</a:t>
            </a:r>
            <a:r>
              <a:rPr lang="ru-RU" i="1" dirty="0" smtClean="0">
                <a:latin typeface="Arial" pitchFamily="34" charset="0"/>
                <a:cs typeface="Arial" pitchFamily="34" charset="0"/>
              </a:rPr>
              <a:t>кГц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). </a:t>
            </a:r>
            <a:br>
              <a:rPr lang="ru-RU" dirty="0" smtClean="0">
                <a:latin typeface="Arial" pitchFamily="34" charset="0"/>
                <a:cs typeface="Arial" pitchFamily="34" charset="0"/>
              </a:rPr>
            </a:br>
            <a:r>
              <a:rPr lang="ru-RU" i="1" dirty="0" smtClean="0">
                <a:latin typeface="Arial" pitchFamily="34" charset="0"/>
                <a:cs typeface="Arial" pitchFamily="34" charset="0"/>
              </a:rPr>
              <a:t>1 кГц = 1000 Гц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 Частота дискретизации, равная </a:t>
            </a:r>
            <a:r>
              <a:rPr lang="ru-RU" i="1" dirty="0" smtClean="0">
                <a:latin typeface="Arial" pitchFamily="34" charset="0"/>
                <a:cs typeface="Arial" pitchFamily="34" charset="0"/>
              </a:rPr>
              <a:t>100 Гц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означает, что за одну секунду проводилось </a:t>
            </a:r>
            <a:r>
              <a:rPr lang="ru-RU" i="1" dirty="0" smtClean="0">
                <a:latin typeface="Arial" pitchFamily="34" charset="0"/>
                <a:cs typeface="Arial" pitchFamily="34" charset="0"/>
              </a:rPr>
              <a:t>100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измерений громкости звука.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 lvl="0" algn="just">
              <a:spcBef>
                <a:spcPct val="20000"/>
              </a:spcBef>
            </a:pPr>
            <a:r>
              <a:rPr kumimoji="0" lang="ru-RU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Будем обозначать частоту греческой буквой </a:t>
            </a:r>
            <a:r>
              <a:rPr lang="ru-RU" sz="2000" i="1" dirty="0" err="1" smtClean="0"/>
              <a:t>ν</a:t>
            </a:r>
            <a:r>
              <a:rPr kumimoji="0" lang="ru-RU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(</a:t>
            </a:r>
            <a:r>
              <a:rPr kumimoji="0" lang="ru-RU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ню</a:t>
            </a:r>
            <a:r>
              <a:rPr kumimoji="0" lang="ru-RU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). </a:t>
            </a:r>
            <a:endParaRPr kumimoji="0" lang="ru-RU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31" name="Содержимое 2"/>
          <p:cNvSpPr txBox="1">
            <a:spLocks/>
          </p:cNvSpPr>
          <p:nvPr/>
        </p:nvSpPr>
        <p:spPr>
          <a:xfrm>
            <a:off x="714348" y="5715016"/>
            <a:ext cx="8072493" cy="1071570"/>
          </a:xfrm>
          <a:prstGeom prst="rect">
            <a:avLst/>
          </a:prstGeom>
        </p:spPr>
        <p:txBody>
          <a:bodyPr/>
          <a:lstStyle/>
          <a:p>
            <a:pPr lvl="0" algn="just">
              <a:spcBef>
                <a:spcPct val="20000"/>
              </a:spcBef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Если под запись одного результата измерения громкости в памяти компьютера отведено </a:t>
            </a:r>
            <a:r>
              <a:rPr lang="en-US" i="1" dirty="0" err="1" smtClean="0">
                <a:latin typeface="Arial" pitchFamily="34" charset="0"/>
                <a:cs typeface="Arial" pitchFamily="34" charset="0"/>
              </a:rPr>
              <a:t>i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бит, то можно закодировать ровно </a:t>
            </a:r>
            <a:r>
              <a:rPr lang="ru-RU" i="1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i="1" baseline="30000" dirty="0" err="1" smtClean="0">
                <a:latin typeface="Arial" pitchFamily="34" charset="0"/>
                <a:cs typeface="Arial" pitchFamily="34" charset="0"/>
              </a:rPr>
              <a:t>i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разных результатов измерений</a:t>
            </a:r>
            <a:endParaRPr kumimoji="0" lang="ru-RU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 animBg="1"/>
      <p:bldP spid="22" grpId="0"/>
      <p:bldP spid="23" grpId="0" animBg="1"/>
      <p:bldP spid="30" grpId="0"/>
      <p:bldP spid="3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Примеры параметров оцифровки звука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642938" y="1071562"/>
          <a:ext cx="8215312" cy="5549707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2285988"/>
                <a:gridCol w="2214578"/>
                <a:gridCol w="2357454"/>
                <a:gridCol w="1357292"/>
              </a:tblGrid>
              <a:tr h="1226549">
                <a:tc>
                  <a:txBody>
                    <a:bodyPr/>
                    <a:lstStyle/>
                    <a:p>
                      <a:pPr algn="ctr"/>
                      <a:r>
                        <a:rPr lang="ru-RU" sz="2200" dirty="0" smtClean="0">
                          <a:latin typeface="Arial" pitchFamily="34" charset="0"/>
                          <a:cs typeface="Arial" pitchFamily="34" charset="0"/>
                        </a:rPr>
                        <a:t>Название</a:t>
                      </a:r>
                      <a:endParaRPr lang="ru-RU" sz="2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dirty="0" smtClean="0">
                          <a:latin typeface="Arial" pitchFamily="34" charset="0"/>
                          <a:cs typeface="Arial" pitchFamily="34" charset="0"/>
                        </a:rPr>
                        <a:t>Глубина кодирования, бит</a:t>
                      </a:r>
                      <a:endParaRPr lang="ru-RU" sz="2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dirty="0" smtClean="0">
                          <a:latin typeface="Arial" pitchFamily="34" charset="0"/>
                          <a:cs typeface="Arial" pitchFamily="34" charset="0"/>
                        </a:rPr>
                        <a:t>Частота дискретизации, кГц</a:t>
                      </a:r>
                      <a:endParaRPr lang="ru-RU" sz="2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dirty="0" smtClean="0">
                          <a:latin typeface="Arial" pitchFamily="34" charset="0"/>
                          <a:cs typeface="Arial" pitchFamily="34" charset="0"/>
                        </a:rPr>
                        <a:t>Число </a:t>
                      </a:r>
                      <a:br>
                        <a:rPr lang="ru-RU" sz="2200" dirty="0" smtClean="0">
                          <a:latin typeface="Arial" pitchFamily="34" charset="0"/>
                          <a:cs typeface="Arial" pitchFamily="34" charset="0"/>
                        </a:rPr>
                      </a:br>
                      <a:r>
                        <a:rPr lang="ru-RU" sz="2200" dirty="0" smtClean="0">
                          <a:latin typeface="Arial" pitchFamily="34" charset="0"/>
                          <a:cs typeface="Arial" pitchFamily="34" charset="0"/>
                        </a:rPr>
                        <a:t>каналов</a:t>
                      </a:r>
                      <a:endParaRPr lang="ru-RU" sz="2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</a:tr>
              <a:tr h="1988145">
                <a:tc>
                  <a:txBody>
                    <a:bodyPr/>
                    <a:lstStyle/>
                    <a:p>
                      <a:pPr algn="ctr"/>
                      <a:r>
                        <a:rPr lang="ru-RU" sz="2200" dirty="0" smtClean="0">
                          <a:latin typeface="Arial" pitchFamily="34" charset="0"/>
                          <a:cs typeface="Arial" pitchFamily="34" charset="0"/>
                        </a:rPr>
                        <a:t>Телефонная связь</a:t>
                      </a:r>
                    </a:p>
                    <a:p>
                      <a:pPr algn="ctr"/>
                      <a:endParaRPr lang="ru-RU" sz="220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endParaRPr lang="ru-RU" sz="220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endParaRPr lang="ru-RU" sz="2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 smtClean="0">
                          <a:latin typeface="Arial" pitchFamily="34" charset="0"/>
                          <a:cs typeface="Arial" pitchFamily="34" charset="0"/>
                        </a:rPr>
                        <a:t>8</a:t>
                      </a:r>
                      <a:endParaRPr lang="ru-RU" sz="220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endParaRPr lang="ru-RU" sz="220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endParaRPr lang="ru-RU" sz="220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endParaRPr lang="ru-RU" sz="2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 smtClean="0">
                          <a:latin typeface="Arial" pitchFamily="34" charset="0"/>
                          <a:cs typeface="Arial" pitchFamily="34" charset="0"/>
                        </a:rPr>
                        <a:t>8</a:t>
                      </a:r>
                      <a:endParaRPr lang="ru-RU" sz="220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endParaRPr lang="ru-RU" sz="220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endParaRPr lang="ru-RU" sz="220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endParaRPr lang="ru-RU" sz="2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20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r>
                        <a:rPr lang="en-US" sz="2200" dirty="0" smtClean="0"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br>
                        <a:rPr lang="en-US" sz="2200" dirty="0" smtClean="0">
                          <a:latin typeface="Arial" pitchFamily="34" charset="0"/>
                          <a:cs typeface="Arial" pitchFamily="34" charset="0"/>
                        </a:rPr>
                      </a:br>
                      <a:r>
                        <a:rPr lang="en-US" sz="2200" dirty="0" smtClean="0">
                          <a:latin typeface="Arial" pitchFamily="34" charset="0"/>
                          <a:cs typeface="Arial" pitchFamily="34" charset="0"/>
                        </a:rPr>
                        <a:t>(</a:t>
                      </a:r>
                      <a:r>
                        <a:rPr lang="ru-RU" sz="2200" dirty="0" smtClean="0">
                          <a:latin typeface="Arial" pitchFamily="34" charset="0"/>
                          <a:cs typeface="Arial" pitchFamily="34" charset="0"/>
                        </a:rPr>
                        <a:t>моно</a:t>
                      </a:r>
                      <a:r>
                        <a:rPr lang="en-US" sz="2200" dirty="0" smtClean="0">
                          <a:latin typeface="Arial" pitchFamily="34" charset="0"/>
                          <a:cs typeface="Arial" pitchFamily="34" charset="0"/>
                        </a:rPr>
                        <a:t>)</a:t>
                      </a:r>
                      <a:endParaRPr lang="ru-RU" sz="220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endParaRPr lang="ru-RU" sz="220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endParaRPr lang="ru-RU" sz="220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endParaRPr lang="ru-RU" sz="2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2220038">
                <a:tc>
                  <a:txBody>
                    <a:bodyPr/>
                    <a:lstStyle/>
                    <a:p>
                      <a:pPr algn="ctr"/>
                      <a:r>
                        <a:rPr lang="ru-RU" sz="2200" dirty="0" smtClean="0">
                          <a:latin typeface="Arial" pitchFamily="34" charset="0"/>
                          <a:cs typeface="Arial" pitchFamily="34" charset="0"/>
                        </a:rPr>
                        <a:t>Аудио</a:t>
                      </a:r>
                      <a:r>
                        <a:rPr lang="en-US" sz="2200" dirty="0" smtClean="0">
                          <a:latin typeface="Arial" pitchFamily="34" charset="0"/>
                          <a:cs typeface="Arial" pitchFamily="34" charset="0"/>
                        </a:rPr>
                        <a:t>CD</a:t>
                      </a:r>
                      <a:endParaRPr lang="ru-RU" sz="220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endParaRPr lang="ru-RU" sz="220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endParaRPr lang="ru-RU" sz="220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endParaRPr lang="ru-RU" sz="220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endParaRPr lang="ru-RU" sz="2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 smtClean="0">
                          <a:latin typeface="Arial" pitchFamily="34" charset="0"/>
                          <a:cs typeface="Arial" pitchFamily="34" charset="0"/>
                        </a:rPr>
                        <a:t>16</a:t>
                      </a:r>
                      <a:endParaRPr lang="ru-RU" sz="220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endParaRPr lang="ru-RU" sz="220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endParaRPr lang="ru-RU" sz="220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endParaRPr lang="ru-RU" sz="2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 smtClean="0">
                          <a:latin typeface="Arial" pitchFamily="34" charset="0"/>
                          <a:cs typeface="Arial" pitchFamily="34" charset="0"/>
                        </a:rPr>
                        <a:t>44,1</a:t>
                      </a:r>
                      <a:endParaRPr lang="ru-RU" sz="220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endParaRPr lang="ru-RU" sz="220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endParaRPr lang="ru-RU" sz="220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endParaRPr lang="ru-RU" sz="2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dirty="0" smtClean="0"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br>
                        <a:rPr lang="ru-RU" sz="2200" dirty="0" smtClean="0">
                          <a:latin typeface="Arial" pitchFamily="34" charset="0"/>
                          <a:cs typeface="Arial" pitchFamily="34" charset="0"/>
                        </a:rPr>
                      </a:br>
                      <a:r>
                        <a:rPr lang="ru-RU" sz="2200" dirty="0" smtClean="0">
                          <a:latin typeface="Arial" pitchFamily="34" charset="0"/>
                          <a:cs typeface="Arial" pitchFamily="34" charset="0"/>
                        </a:rPr>
                        <a:t>(стерео)</a:t>
                      </a:r>
                    </a:p>
                    <a:p>
                      <a:pPr algn="ctr"/>
                      <a:endParaRPr lang="ru-RU" sz="220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endParaRPr lang="ru-RU" sz="2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6" name="Picture 2" descr="C:\Documents and Settings\Администратор.HOME-FDD52612A3\Рабочий стол\Ирина_Раб стол\10-16\compact_disc_PNG8736.pn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1071538" y="5000636"/>
            <a:ext cx="1393827" cy="142876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075" name="Picture 3" descr="C:\Documents and Settings\Администратор.HOME-FDD52612A3\Рабочий стол\Ирина_Раб стол\10-16\16403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28662" y="3214686"/>
            <a:ext cx="1641464" cy="984878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8" name="Прямоугольник 7"/>
          <p:cNvSpPr/>
          <p:nvPr/>
        </p:nvSpPr>
        <p:spPr>
          <a:xfrm>
            <a:off x="4261957" y="3568487"/>
            <a:ext cx="4596323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НИЗКОЕ КАЧЕСТВО</a:t>
            </a:r>
            <a:endParaRPr lang="ru-RU" sz="36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790675" y="5783065"/>
            <a:ext cx="5051063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ВЫСОКОЕ КАЧЕСТВО</a:t>
            </a:r>
            <a:endParaRPr lang="ru-RU" sz="36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6768</TotalTime>
  <Words>1060</Words>
  <Application>Microsoft Office PowerPoint</Application>
  <PresentationFormat>Экран (4:3)</PresentationFormat>
  <Paragraphs>198</Paragraphs>
  <Slides>16</Slides>
  <Notes>7</Notes>
  <HiddenSlides>1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КОДИРОВАНИЕ ЗВУКОВОЙ ИНФОРМАЦИИ</vt:lpstr>
      <vt:lpstr>Ключевые слова</vt:lpstr>
      <vt:lpstr>Звук и его характеристики</vt:lpstr>
      <vt:lpstr>Громкость звука </vt:lpstr>
      <vt:lpstr>Понятие звукозаписи</vt:lpstr>
      <vt:lpstr>Оцифровка звука</vt:lpstr>
      <vt:lpstr>Оцифровка звука</vt:lpstr>
      <vt:lpstr>Параметры оцифровки звука</vt:lpstr>
      <vt:lpstr>Примеры параметров оцифровки звука</vt:lpstr>
      <vt:lpstr>Вопросы и задания</vt:lpstr>
      <vt:lpstr>Самое главное</vt:lpstr>
      <vt:lpstr>Самое главное</vt:lpstr>
      <vt:lpstr>Вопросы и задания</vt:lpstr>
      <vt:lpstr>Вопросы и задания</vt:lpstr>
      <vt:lpstr>Вопросы и задания</vt:lpstr>
      <vt:lpstr>Информационные источники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MK</dc:creator>
  <cp:lastModifiedBy>Информ-1</cp:lastModifiedBy>
  <cp:revision>807</cp:revision>
  <dcterms:modified xsi:type="dcterms:W3CDTF">2017-02-07T05:54:36Z</dcterms:modified>
</cp:coreProperties>
</file>